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2"/>
  </p:notesMasterIdLst>
  <p:sldIdLst>
    <p:sldId id="256" r:id="rId2"/>
    <p:sldId id="308" r:id="rId3"/>
    <p:sldId id="257" r:id="rId4"/>
    <p:sldId id="258" r:id="rId5"/>
    <p:sldId id="259" r:id="rId6"/>
    <p:sldId id="283" r:id="rId7"/>
    <p:sldId id="284" r:id="rId8"/>
    <p:sldId id="285" r:id="rId9"/>
    <p:sldId id="286" r:id="rId10"/>
    <p:sldId id="287" r:id="rId11"/>
    <p:sldId id="288" r:id="rId12"/>
    <p:sldId id="289" r:id="rId13"/>
    <p:sldId id="290" r:id="rId14"/>
    <p:sldId id="291" r:id="rId15"/>
    <p:sldId id="292" r:id="rId16"/>
    <p:sldId id="293" r:id="rId17"/>
    <p:sldId id="294" r:id="rId18"/>
    <p:sldId id="295" r:id="rId19"/>
    <p:sldId id="296" r:id="rId20"/>
    <p:sldId id="297" r:id="rId21"/>
    <p:sldId id="298" r:id="rId22"/>
    <p:sldId id="299" r:id="rId23"/>
    <p:sldId id="300" r:id="rId24"/>
    <p:sldId id="301" r:id="rId25"/>
    <p:sldId id="302" r:id="rId26"/>
    <p:sldId id="269" r:id="rId27"/>
    <p:sldId id="270" r:id="rId28"/>
    <p:sldId id="271" r:id="rId29"/>
    <p:sldId id="272" r:id="rId30"/>
    <p:sldId id="273" r:id="rId31"/>
    <p:sldId id="274" r:id="rId32"/>
    <p:sldId id="275" r:id="rId33"/>
    <p:sldId id="276" r:id="rId34"/>
    <p:sldId id="303" r:id="rId35"/>
    <p:sldId id="304" r:id="rId36"/>
    <p:sldId id="305" r:id="rId37"/>
    <p:sldId id="306" r:id="rId38"/>
    <p:sldId id="307" r:id="rId39"/>
    <p:sldId id="281" r:id="rId40"/>
    <p:sldId id="282" r:id="rId41"/>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1" name="Shape 21"/>
          <p:cNvSpPr>
            <a:spLocks noGrp="1" noRot="1" noChangeAspect="1"/>
          </p:cNvSpPr>
          <p:nvPr>
            <p:ph type="sldImg"/>
          </p:nvPr>
        </p:nvSpPr>
        <p:spPr>
          <a:xfrm>
            <a:off x="1143000" y="685800"/>
            <a:ext cx="4572000" cy="3429000"/>
          </a:xfrm>
          <a:prstGeom prst="rect">
            <a:avLst/>
          </a:prstGeom>
        </p:spPr>
        <p:txBody>
          <a:bodyPr/>
          <a:lstStyle/>
          <a:p>
            <a:endParaRPr/>
          </a:p>
        </p:txBody>
      </p:sp>
      <p:sp>
        <p:nvSpPr>
          <p:cNvPr id="22" name="Shape 22"/>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603391634"/>
      </p:ext>
    </p:extLst>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3" name="Title Text"/>
          <p:cNvSpPr txBox="1">
            <a:spLocks noGrp="1"/>
          </p:cNvSpPr>
          <p:nvPr>
            <p:ph type="title"/>
          </p:nvPr>
        </p:nvSpPr>
        <p:spPr>
          <a:prstGeom prst="rect">
            <a:avLst/>
          </a:prstGeom>
        </p:spPr>
        <p:txBody>
          <a:bodyPr/>
          <a:lstStyle/>
          <a:p>
            <a:r>
              <a:t>Title Text</a:t>
            </a:r>
          </a:p>
        </p:txBody>
      </p:sp>
      <p:sp>
        <p:nvSpPr>
          <p:cNvPr id="14" name="Body Level One…"/>
          <p:cNvSpPr txBox="1">
            <a:spLocks noGrp="1"/>
          </p:cNvSpPr>
          <p:nvPr>
            <p:ph type="body" sz="half"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6" descr="Picture 6"/>
          <p:cNvPicPr>
            <a:picLocks noChangeAspect="1"/>
          </p:cNvPicPr>
          <p:nvPr/>
        </p:nvPicPr>
        <p:blipFill>
          <a:blip r:embed="rId3">
            <a:extLst/>
          </a:blip>
          <a:stretch>
            <a:fillRect/>
          </a:stretch>
        </p:blipFill>
        <p:spPr>
          <a:xfrm>
            <a:off x="467543" y="260647"/>
            <a:ext cx="790576" cy="752476"/>
          </a:xfrm>
          <a:prstGeom prst="rect">
            <a:avLst/>
          </a:prstGeom>
          <a:ln w="12700">
            <a:miter lim="400000"/>
          </a:ln>
        </p:spPr>
      </p:pic>
      <p:pic>
        <p:nvPicPr>
          <p:cNvPr id="3" name="Picture 7" descr="Picture 7"/>
          <p:cNvPicPr>
            <a:picLocks noChangeAspect="1"/>
          </p:cNvPicPr>
          <p:nvPr/>
        </p:nvPicPr>
        <p:blipFill>
          <a:blip r:embed="rId4">
            <a:extLst/>
          </a:blip>
          <a:stretch>
            <a:fillRect/>
          </a:stretch>
        </p:blipFill>
        <p:spPr>
          <a:xfrm>
            <a:off x="1367292" y="446385"/>
            <a:ext cx="1457326" cy="381001"/>
          </a:xfrm>
          <a:prstGeom prst="rect">
            <a:avLst/>
          </a:prstGeom>
          <a:ln w="12700">
            <a:miter lim="400000"/>
          </a:ln>
        </p:spPr>
      </p:pic>
      <p:sp>
        <p:nvSpPr>
          <p:cNvPr id="4" name="Title Text"/>
          <p:cNvSpPr txBox="1">
            <a:spLocks noGrp="1"/>
          </p:cNvSpPr>
          <p:nvPr>
            <p:ph type="title"/>
          </p:nvPr>
        </p:nvSpPr>
        <p:spPr>
          <a:xfrm>
            <a:off x="683568" y="1556791"/>
            <a:ext cx="7772401" cy="14700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rmAutofit/>
          </a:bodyPr>
          <a:lstStyle/>
          <a:p>
            <a:r>
              <a:t>Title Text</a:t>
            </a:r>
          </a:p>
        </p:txBody>
      </p:sp>
      <p:sp>
        <p:nvSpPr>
          <p:cNvPr id="5" name="Body Level One…"/>
          <p:cNvSpPr txBox="1">
            <a:spLocks noGrp="1"/>
          </p:cNvSpPr>
          <p:nvPr>
            <p:ph type="body" idx="1"/>
          </p:nvPr>
        </p:nvSpPr>
        <p:spPr>
          <a:xfrm>
            <a:off x="755576" y="3212975"/>
            <a:ext cx="7704857" cy="273630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6" name="Slide Number"/>
          <p:cNvSpPr txBox="1">
            <a:spLocks noGrp="1"/>
          </p:cNvSpPr>
          <p:nvPr>
            <p:ph type="sldNum" sz="quarter" idx="2"/>
          </p:nvPr>
        </p:nvSpPr>
        <p:spPr>
          <a:xfrm>
            <a:off x="8350934" y="6372368"/>
            <a:ext cx="335867" cy="333089"/>
          </a:xfrm>
          <a:prstGeom prst="rect">
            <a:avLst/>
          </a:prstGeom>
          <a:ln w="12700">
            <a:miter lim="400000"/>
          </a:ln>
        </p:spPr>
        <p:txBody>
          <a:bodyPr wrap="none" lIns="45719" rIns="45719" anchor="ctr">
            <a:spAutoFit/>
          </a:bodyPr>
          <a:lstStyle>
            <a:lvl1pPr algn="r">
              <a:defRPr u="sng">
                <a:solidFill>
                  <a:srgbClr val="00007E"/>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Lst>
  <p:transition spd="med"/>
  <p:txStyles>
    <p:titleStyle>
      <a:lvl1pPr marL="0" marR="0" indent="0" algn="ctr" defTabSz="914400" rtl="0" latinLnBrk="0">
        <a:lnSpc>
          <a:spcPct val="100000"/>
        </a:lnSpc>
        <a:spcBef>
          <a:spcPts val="0"/>
        </a:spcBef>
        <a:spcAft>
          <a:spcPts val="0"/>
        </a:spcAft>
        <a:buClrTx/>
        <a:buSzTx/>
        <a:buFontTx/>
        <a:buNone/>
        <a:tabLst/>
        <a:defRPr sz="3600" b="0" i="0" u="none" strike="noStrike" cap="none" spc="0" baseline="0">
          <a:solidFill>
            <a:srgbClr val="000000"/>
          </a:solidFill>
          <a:uFillTx/>
          <a:latin typeface="+mj-lt"/>
          <a:ea typeface="+mj-ea"/>
          <a:cs typeface="+mj-cs"/>
          <a:sym typeface="Calibri"/>
        </a:defRPr>
      </a:lvl1pPr>
      <a:lvl2pPr marL="0" marR="0" indent="0" algn="ctr" defTabSz="914400" rtl="0" latinLnBrk="0">
        <a:lnSpc>
          <a:spcPct val="100000"/>
        </a:lnSpc>
        <a:spcBef>
          <a:spcPts val="0"/>
        </a:spcBef>
        <a:spcAft>
          <a:spcPts val="0"/>
        </a:spcAft>
        <a:buClrTx/>
        <a:buSzTx/>
        <a:buFontTx/>
        <a:buNone/>
        <a:tabLst/>
        <a:defRPr sz="3600" b="0" i="0" u="none" strike="noStrike" cap="none" spc="0" baseline="0">
          <a:solidFill>
            <a:srgbClr val="000000"/>
          </a:solidFill>
          <a:uFillTx/>
          <a:latin typeface="+mj-lt"/>
          <a:ea typeface="+mj-ea"/>
          <a:cs typeface="+mj-cs"/>
          <a:sym typeface="Calibri"/>
        </a:defRPr>
      </a:lvl2pPr>
      <a:lvl3pPr marL="0" marR="0" indent="0" algn="ctr" defTabSz="914400" rtl="0" latinLnBrk="0">
        <a:lnSpc>
          <a:spcPct val="100000"/>
        </a:lnSpc>
        <a:spcBef>
          <a:spcPts val="0"/>
        </a:spcBef>
        <a:spcAft>
          <a:spcPts val="0"/>
        </a:spcAft>
        <a:buClrTx/>
        <a:buSzTx/>
        <a:buFontTx/>
        <a:buNone/>
        <a:tabLst/>
        <a:defRPr sz="3600" b="0" i="0" u="none" strike="noStrike" cap="none" spc="0" baseline="0">
          <a:solidFill>
            <a:srgbClr val="000000"/>
          </a:solidFill>
          <a:uFillTx/>
          <a:latin typeface="+mj-lt"/>
          <a:ea typeface="+mj-ea"/>
          <a:cs typeface="+mj-cs"/>
          <a:sym typeface="Calibri"/>
        </a:defRPr>
      </a:lvl3pPr>
      <a:lvl4pPr marL="0" marR="0" indent="0" algn="ctr" defTabSz="914400" rtl="0" latinLnBrk="0">
        <a:lnSpc>
          <a:spcPct val="100000"/>
        </a:lnSpc>
        <a:spcBef>
          <a:spcPts val="0"/>
        </a:spcBef>
        <a:spcAft>
          <a:spcPts val="0"/>
        </a:spcAft>
        <a:buClrTx/>
        <a:buSzTx/>
        <a:buFontTx/>
        <a:buNone/>
        <a:tabLst/>
        <a:defRPr sz="3600" b="0" i="0" u="none" strike="noStrike" cap="none" spc="0" baseline="0">
          <a:solidFill>
            <a:srgbClr val="000000"/>
          </a:solidFill>
          <a:uFillTx/>
          <a:latin typeface="+mj-lt"/>
          <a:ea typeface="+mj-ea"/>
          <a:cs typeface="+mj-cs"/>
          <a:sym typeface="Calibri"/>
        </a:defRPr>
      </a:lvl4pPr>
      <a:lvl5pPr marL="0" marR="0" indent="0" algn="ctr" defTabSz="914400" rtl="0" latinLnBrk="0">
        <a:lnSpc>
          <a:spcPct val="100000"/>
        </a:lnSpc>
        <a:spcBef>
          <a:spcPts val="0"/>
        </a:spcBef>
        <a:spcAft>
          <a:spcPts val="0"/>
        </a:spcAft>
        <a:buClrTx/>
        <a:buSzTx/>
        <a:buFontTx/>
        <a:buNone/>
        <a:tabLst/>
        <a:defRPr sz="3600" b="0" i="0" u="none" strike="noStrike" cap="none" spc="0" baseline="0">
          <a:solidFill>
            <a:srgbClr val="000000"/>
          </a:solidFill>
          <a:uFillTx/>
          <a:latin typeface="+mj-lt"/>
          <a:ea typeface="+mj-ea"/>
          <a:cs typeface="+mj-cs"/>
          <a:sym typeface="Calibri"/>
        </a:defRPr>
      </a:lvl5pPr>
      <a:lvl6pPr marL="0" marR="0" indent="0" algn="ctr" defTabSz="914400" rtl="0" latinLnBrk="0">
        <a:lnSpc>
          <a:spcPct val="100000"/>
        </a:lnSpc>
        <a:spcBef>
          <a:spcPts val="0"/>
        </a:spcBef>
        <a:spcAft>
          <a:spcPts val="0"/>
        </a:spcAft>
        <a:buClrTx/>
        <a:buSzTx/>
        <a:buFontTx/>
        <a:buNone/>
        <a:tabLst/>
        <a:defRPr sz="3600" b="0" i="0" u="none" strike="noStrike" cap="none" spc="0" baseline="0">
          <a:solidFill>
            <a:srgbClr val="000000"/>
          </a:solidFill>
          <a:uFillTx/>
          <a:latin typeface="+mj-lt"/>
          <a:ea typeface="+mj-ea"/>
          <a:cs typeface="+mj-cs"/>
          <a:sym typeface="Calibri"/>
        </a:defRPr>
      </a:lvl6pPr>
      <a:lvl7pPr marL="0" marR="0" indent="0" algn="ctr" defTabSz="914400" rtl="0" latinLnBrk="0">
        <a:lnSpc>
          <a:spcPct val="100000"/>
        </a:lnSpc>
        <a:spcBef>
          <a:spcPts val="0"/>
        </a:spcBef>
        <a:spcAft>
          <a:spcPts val="0"/>
        </a:spcAft>
        <a:buClrTx/>
        <a:buSzTx/>
        <a:buFontTx/>
        <a:buNone/>
        <a:tabLst/>
        <a:defRPr sz="3600" b="0" i="0" u="none" strike="noStrike" cap="none" spc="0" baseline="0">
          <a:solidFill>
            <a:srgbClr val="000000"/>
          </a:solidFill>
          <a:uFillTx/>
          <a:latin typeface="+mj-lt"/>
          <a:ea typeface="+mj-ea"/>
          <a:cs typeface="+mj-cs"/>
          <a:sym typeface="Calibri"/>
        </a:defRPr>
      </a:lvl7pPr>
      <a:lvl8pPr marL="0" marR="0" indent="0" algn="ctr" defTabSz="914400" rtl="0" latinLnBrk="0">
        <a:lnSpc>
          <a:spcPct val="100000"/>
        </a:lnSpc>
        <a:spcBef>
          <a:spcPts val="0"/>
        </a:spcBef>
        <a:spcAft>
          <a:spcPts val="0"/>
        </a:spcAft>
        <a:buClrTx/>
        <a:buSzTx/>
        <a:buFontTx/>
        <a:buNone/>
        <a:tabLst/>
        <a:defRPr sz="3600" b="0" i="0" u="none" strike="noStrike" cap="none" spc="0" baseline="0">
          <a:solidFill>
            <a:srgbClr val="000000"/>
          </a:solidFill>
          <a:uFillTx/>
          <a:latin typeface="+mj-lt"/>
          <a:ea typeface="+mj-ea"/>
          <a:cs typeface="+mj-cs"/>
          <a:sym typeface="Calibri"/>
        </a:defRPr>
      </a:lvl8pPr>
      <a:lvl9pPr marL="0" marR="0" indent="0" algn="ctr" defTabSz="914400" rtl="0" latinLnBrk="0">
        <a:lnSpc>
          <a:spcPct val="100000"/>
        </a:lnSpc>
        <a:spcBef>
          <a:spcPts val="0"/>
        </a:spcBef>
        <a:spcAft>
          <a:spcPts val="0"/>
        </a:spcAft>
        <a:buClrTx/>
        <a:buSzTx/>
        <a:buFontTx/>
        <a:buNone/>
        <a:tabLst/>
        <a:defRPr sz="3600" b="0" i="0" u="none" strike="noStrike" cap="none" spc="0" baseline="0">
          <a:solidFill>
            <a:srgbClr val="000000"/>
          </a:solidFill>
          <a:uFillTx/>
          <a:latin typeface="+mj-lt"/>
          <a:ea typeface="+mj-ea"/>
          <a:cs typeface="+mj-cs"/>
          <a:sym typeface="Calibri"/>
        </a:defRPr>
      </a:lvl9pPr>
    </p:titleStyle>
    <p:bodyStyle>
      <a:lvl1pPr marL="0" marR="0" indent="0" algn="ctr" defTabSz="914400" rtl="0" latinLnBrk="0">
        <a:lnSpc>
          <a:spcPct val="150000"/>
        </a:lnSpc>
        <a:spcBef>
          <a:spcPts val="600"/>
        </a:spcBef>
        <a:spcAft>
          <a:spcPts val="0"/>
        </a:spcAft>
        <a:buClrTx/>
        <a:buSzTx/>
        <a:buFontTx/>
        <a:buNone/>
        <a:tabLst/>
        <a:defRPr sz="2800" b="0" i="0" u="none" strike="noStrike" cap="none" spc="0" baseline="0">
          <a:solidFill>
            <a:srgbClr val="888888"/>
          </a:solidFill>
          <a:uFillTx/>
          <a:latin typeface="+mj-lt"/>
          <a:ea typeface="+mj-ea"/>
          <a:cs typeface="+mj-cs"/>
          <a:sym typeface="Calibri"/>
        </a:defRPr>
      </a:lvl1pPr>
      <a:lvl2pPr marL="0" marR="0" indent="457200" algn="ctr" defTabSz="914400" rtl="0" latinLnBrk="0">
        <a:lnSpc>
          <a:spcPct val="150000"/>
        </a:lnSpc>
        <a:spcBef>
          <a:spcPts val="600"/>
        </a:spcBef>
        <a:spcAft>
          <a:spcPts val="0"/>
        </a:spcAft>
        <a:buClrTx/>
        <a:buSzTx/>
        <a:buFontTx/>
        <a:buNone/>
        <a:tabLst/>
        <a:defRPr sz="2800" b="0" i="0" u="none" strike="noStrike" cap="none" spc="0" baseline="0">
          <a:solidFill>
            <a:srgbClr val="888888"/>
          </a:solidFill>
          <a:uFillTx/>
          <a:latin typeface="+mj-lt"/>
          <a:ea typeface="+mj-ea"/>
          <a:cs typeface="+mj-cs"/>
          <a:sym typeface="Calibri"/>
        </a:defRPr>
      </a:lvl2pPr>
      <a:lvl3pPr marL="0" marR="0" indent="914400" algn="ctr" defTabSz="914400" rtl="0" latinLnBrk="0">
        <a:lnSpc>
          <a:spcPct val="150000"/>
        </a:lnSpc>
        <a:spcBef>
          <a:spcPts val="600"/>
        </a:spcBef>
        <a:spcAft>
          <a:spcPts val="0"/>
        </a:spcAft>
        <a:buClrTx/>
        <a:buSzTx/>
        <a:buFontTx/>
        <a:buNone/>
        <a:tabLst/>
        <a:defRPr sz="2800" b="0" i="0" u="none" strike="noStrike" cap="none" spc="0" baseline="0">
          <a:solidFill>
            <a:srgbClr val="888888"/>
          </a:solidFill>
          <a:uFillTx/>
          <a:latin typeface="+mj-lt"/>
          <a:ea typeface="+mj-ea"/>
          <a:cs typeface="+mj-cs"/>
          <a:sym typeface="Calibri"/>
        </a:defRPr>
      </a:lvl3pPr>
      <a:lvl4pPr marL="0" marR="0" indent="1371600" algn="ctr" defTabSz="914400" rtl="0" latinLnBrk="0">
        <a:lnSpc>
          <a:spcPct val="150000"/>
        </a:lnSpc>
        <a:spcBef>
          <a:spcPts val="600"/>
        </a:spcBef>
        <a:spcAft>
          <a:spcPts val="0"/>
        </a:spcAft>
        <a:buClrTx/>
        <a:buSzTx/>
        <a:buFontTx/>
        <a:buNone/>
        <a:tabLst/>
        <a:defRPr sz="2800" b="0" i="0" u="none" strike="noStrike" cap="none" spc="0" baseline="0">
          <a:solidFill>
            <a:srgbClr val="888888"/>
          </a:solidFill>
          <a:uFillTx/>
          <a:latin typeface="+mj-lt"/>
          <a:ea typeface="+mj-ea"/>
          <a:cs typeface="+mj-cs"/>
          <a:sym typeface="Calibri"/>
        </a:defRPr>
      </a:lvl4pPr>
      <a:lvl5pPr marL="0" marR="0" indent="1828800" algn="ctr" defTabSz="914400" rtl="0" latinLnBrk="0">
        <a:lnSpc>
          <a:spcPct val="150000"/>
        </a:lnSpc>
        <a:spcBef>
          <a:spcPts val="600"/>
        </a:spcBef>
        <a:spcAft>
          <a:spcPts val="0"/>
        </a:spcAft>
        <a:buClrTx/>
        <a:buSzTx/>
        <a:buFontTx/>
        <a:buNone/>
        <a:tabLst/>
        <a:defRPr sz="2800" b="0" i="0" u="none" strike="noStrike" cap="none" spc="0" baseline="0">
          <a:solidFill>
            <a:srgbClr val="888888"/>
          </a:solidFill>
          <a:uFillTx/>
          <a:latin typeface="+mj-lt"/>
          <a:ea typeface="+mj-ea"/>
          <a:cs typeface="+mj-cs"/>
          <a:sym typeface="Calibri"/>
        </a:defRPr>
      </a:lvl5pPr>
      <a:lvl6pPr marL="0" marR="0" indent="2286000" algn="ctr" defTabSz="914400" rtl="0" latinLnBrk="0">
        <a:lnSpc>
          <a:spcPct val="150000"/>
        </a:lnSpc>
        <a:spcBef>
          <a:spcPts val="600"/>
        </a:spcBef>
        <a:spcAft>
          <a:spcPts val="0"/>
        </a:spcAft>
        <a:buClrTx/>
        <a:buSzTx/>
        <a:buFontTx/>
        <a:buNone/>
        <a:tabLst/>
        <a:defRPr sz="2800" b="0" i="0" u="none" strike="noStrike" cap="none" spc="0" baseline="0">
          <a:solidFill>
            <a:srgbClr val="888888"/>
          </a:solidFill>
          <a:uFillTx/>
          <a:latin typeface="+mj-lt"/>
          <a:ea typeface="+mj-ea"/>
          <a:cs typeface="+mj-cs"/>
          <a:sym typeface="Calibri"/>
        </a:defRPr>
      </a:lvl6pPr>
      <a:lvl7pPr marL="0" marR="0" indent="2743200" algn="ctr" defTabSz="914400" rtl="0" latinLnBrk="0">
        <a:lnSpc>
          <a:spcPct val="150000"/>
        </a:lnSpc>
        <a:spcBef>
          <a:spcPts val="600"/>
        </a:spcBef>
        <a:spcAft>
          <a:spcPts val="0"/>
        </a:spcAft>
        <a:buClrTx/>
        <a:buSzTx/>
        <a:buFontTx/>
        <a:buNone/>
        <a:tabLst/>
        <a:defRPr sz="2800" b="0" i="0" u="none" strike="noStrike" cap="none" spc="0" baseline="0">
          <a:solidFill>
            <a:srgbClr val="888888"/>
          </a:solidFill>
          <a:uFillTx/>
          <a:latin typeface="+mj-lt"/>
          <a:ea typeface="+mj-ea"/>
          <a:cs typeface="+mj-cs"/>
          <a:sym typeface="Calibri"/>
        </a:defRPr>
      </a:lvl7pPr>
      <a:lvl8pPr marL="0" marR="0" indent="3200400" algn="ctr" defTabSz="914400" rtl="0" latinLnBrk="0">
        <a:lnSpc>
          <a:spcPct val="150000"/>
        </a:lnSpc>
        <a:spcBef>
          <a:spcPts val="600"/>
        </a:spcBef>
        <a:spcAft>
          <a:spcPts val="0"/>
        </a:spcAft>
        <a:buClrTx/>
        <a:buSzTx/>
        <a:buFontTx/>
        <a:buNone/>
        <a:tabLst/>
        <a:defRPr sz="2800" b="0" i="0" u="none" strike="noStrike" cap="none" spc="0" baseline="0">
          <a:solidFill>
            <a:srgbClr val="888888"/>
          </a:solidFill>
          <a:uFillTx/>
          <a:latin typeface="+mj-lt"/>
          <a:ea typeface="+mj-ea"/>
          <a:cs typeface="+mj-cs"/>
          <a:sym typeface="Calibri"/>
        </a:defRPr>
      </a:lvl8pPr>
      <a:lvl9pPr marL="0" marR="0" indent="3657600" algn="ctr" defTabSz="914400" rtl="0" latinLnBrk="0">
        <a:lnSpc>
          <a:spcPct val="150000"/>
        </a:lnSpc>
        <a:spcBef>
          <a:spcPts val="600"/>
        </a:spcBef>
        <a:spcAft>
          <a:spcPts val="0"/>
        </a:spcAft>
        <a:buClrTx/>
        <a:buSzTx/>
        <a:buFontTx/>
        <a:buNone/>
        <a:tabLst/>
        <a:defRPr sz="2800" b="0" i="0" u="none" strike="noStrike" cap="none" spc="0" baseline="0">
          <a:solidFill>
            <a:srgbClr val="888888"/>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sz="1800" b="0" i="0" u="sng" strike="noStrike" cap="none" spc="0" baseline="0">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800" b="0" i="0" u="sng" strike="noStrike" cap="none" spc="0" baseline="0">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800" b="0" i="0" u="sng" strike="noStrike" cap="none" spc="0" baseline="0">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800" b="0" i="0" u="sng" strike="noStrike" cap="none" spc="0" baseline="0">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800" b="0" i="0" u="sng" strike="noStrike" cap="none" spc="0" baseline="0">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800" b="0" i="0" u="sng" strike="noStrike" cap="none" spc="0" baseline="0">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800" b="0" i="0" u="sng" strike="noStrike" cap="none" spc="0" baseline="0">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800" b="0" i="0" u="sng" strike="noStrike" cap="none" spc="0" baseline="0">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800" b="0" i="0" u="sng"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lexisnexis.com/uk/legal/citationlinkHandler.faces?bct=A&amp;service=citation&amp;risb=&amp;EWCACIV&amp;$sel1!%2020%25$year!%2020%25$page!%1382%25"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www.lexisnexis.com/uk/legal/citationlinkHandler.faces?bct=A&amp;service=citation&amp;risb=&amp;UK_ACTS&amp;$num!%1989_40a%25$section!1%25$sect!1%25"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mailto:kemiojitiku@5pumpcourt.com" TargetMode="External"/><Relationship Id="rId2" Type="http://schemas.openxmlformats.org/officeDocument/2006/relationships/hyperlink" Target="mailto:adrianhall@5pumpcourt.com" TargetMode="External"/><Relationship Id="rId1" Type="http://schemas.openxmlformats.org/officeDocument/2006/relationships/slideLayout" Target="../slideLayouts/slideLayout1.xml"/><Relationship Id="rId4" Type="http://schemas.openxmlformats.org/officeDocument/2006/relationships/hyperlink" Target="mailto:darrenward@5pumpcourt.com"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hyperlink" Target="mailto:stephenbush@5pumpcourt.com" TargetMode="External"/><Relationship Id="rId2" Type="http://schemas.openxmlformats.org/officeDocument/2006/relationships/hyperlink" Target="mailto:jaydorton@5pumpcourt.com" TargetMode="Externa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1"/>
          <p:cNvSpPr txBox="1">
            <a:spLocks noGrp="1"/>
          </p:cNvSpPr>
          <p:nvPr>
            <p:ph type="ctrTitle"/>
          </p:nvPr>
        </p:nvSpPr>
        <p:spPr>
          <a:xfrm>
            <a:off x="971599" y="2060848"/>
            <a:ext cx="7272810" cy="1800201"/>
          </a:xfrm>
          <a:prstGeom prst="rect">
            <a:avLst/>
          </a:prstGeom>
        </p:spPr>
        <p:txBody>
          <a:bodyPr/>
          <a:lstStyle/>
          <a:p>
            <a:r>
              <a:rPr dirty="0"/>
              <a:t>Welcome to </a:t>
            </a:r>
            <a:br>
              <a:rPr dirty="0"/>
            </a:br>
            <a:r>
              <a:rPr dirty="0"/>
              <a:t>“</a:t>
            </a:r>
            <a:r>
              <a:rPr b="1" dirty="0"/>
              <a:t>Case update, including special guardianship</a:t>
            </a:r>
            <a:r>
              <a:rPr dirty="0" smtClean="0"/>
              <a:t>”</a:t>
            </a:r>
            <a:endParaRPr dirty="0"/>
          </a:p>
        </p:txBody>
      </p:sp>
      <p:sp>
        <p:nvSpPr>
          <p:cNvPr id="25" name="TextBox 16"/>
          <p:cNvSpPr txBox="1"/>
          <p:nvPr/>
        </p:nvSpPr>
        <p:spPr>
          <a:xfrm>
            <a:off x="6489927" y="6022995"/>
            <a:ext cx="2284825" cy="3330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u="sng">
                <a:solidFill>
                  <a:srgbClr val="00007E"/>
                </a:solidFill>
              </a:defRPr>
            </a:lvl1pPr>
          </a:lstStyle>
          <a:p>
            <a:r>
              <a:t>www.5pumpcourt.com</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3EEEE02-149C-FB4F-A245-50C6E200A7A4}"/>
              </a:ext>
            </a:extLst>
          </p:cNvPr>
          <p:cNvSpPr>
            <a:spLocks noGrp="1"/>
          </p:cNvSpPr>
          <p:nvPr>
            <p:ph type="ctrTitle"/>
          </p:nvPr>
        </p:nvSpPr>
        <p:spPr>
          <a:xfrm>
            <a:off x="539552" y="1124744"/>
            <a:ext cx="8064896" cy="1902073"/>
          </a:xfrm>
        </p:spPr>
        <p:txBody>
          <a:bodyPr>
            <a:normAutofit fontScale="90000"/>
          </a:bodyPr>
          <a:lstStyle/>
          <a:p>
            <a:r>
              <a:rPr lang="en-GB" b="1" dirty="0"/>
              <a:t>B-T (A Child) (Threshold Conditions)</a:t>
            </a:r>
            <a:r>
              <a:rPr lang="en-GB" dirty="0"/>
              <a:t/>
            </a:r>
            <a:br>
              <a:rPr lang="en-GB" dirty="0"/>
            </a:br>
            <a:r>
              <a:rPr lang="en-GB" dirty="0"/>
              <a:t>[2020] EWCA </a:t>
            </a:r>
            <a:r>
              <a:rPr lang="en-GB" dirty="0" err="1"/>
              <a:t>Civ</a:t>
            </a:r>
            <a:r>
              <a:rPr lang="en-GB" dirty="0"/>
              <a:t> 697 [2020] 2 FLR 1016 June 2020 </a:t>
            </a:r>
            <a:br>
              <a:rPr lang="en-GB" dirty="0"/>
            </a:br>
            <a:endParaRPr lang="en-US" dirty="0"/>
          </a:p>
        </p:txBody>
      </p:sp>
      <p:sp>
        <p:nvSpPr>
          <p:cNvPr id="3" name="Subtitle 2">
            <a:extLst>
              <a:ext uri="{FF2B5EF4-FFF2-40B4-BE49-F238E27FC236}">
                <a16:creationId xmlns:a16="http://schemas.microsoft.com/office/drawing/2014/main" xmlns="" id="{0752C458-9391-9D4F-B1DD-51E623221441}"/>
              </a:ext>
            </a:extLst>
          </p:cNvPr>
          <p:cNvSpPr>
            <a:spLocks noGrp="1"/>
          </p:cNvSpPr>
          <p:nvPr>
            <p:ph type="subTitle" idx="1"/>
          </p:nvPr>
        </p:nvSpPr>
        <p:spPr>
          <a:xfrm>
            <a:off x="539552" y="2780928"/>
            <a:ext cx="8208912" cy="3528391"/>
          </a:xfrm>
        </p:spPr>
        <p:txBody>
          <a:bodyPr>
            <a:normAutofit fontScale="92500"/>
          </a:bodyPr>
          <a:lstStyle/>
          <a:p>
            <a:r>
              <a:rPr lang="en-GB" i="1" dirty="0"/>
              <a:t>Care proceedings – Inappropriate handling of child – Nature of threshold determination – Care order pending appeal</a:t>
            </a:r>
          </a:p>
          <a:p>
            <a:r>
              <a:rPr lang="en-GB" i="1" dirty="0"/>
              <a:t>See also </a:t>
            </a:r>
          </a:p>
          <a:p>
            <a:r>
              <a:rPr lang="en-GB" b="1" dirty="0">
                <a:solidFill>
                  <a:schemeClr val="tx1"/>
                </a:solidFill>
              </a:rPr>
              <a:t>Care proceedings: appeal – </a:t>
            </a:r>
            <a:r>
              <a:rPr lang="en-GB" b="1" i="1" dirty="0">
                <a:solidFill>
                  <a:schemeClr val="tx1"/>
                </a:solidFill>
              </a:rPr>
              <a:t>Re S (A Child: Finding of Fact)</a:t>
            </a:r>
            <a:r>
              <a:rPr lang="en-GB" b="1" dirty="0">
                <a:solidFill>
                  <a:schemeClr val="tx1"/>
                </a:solidFill>
              </a:rPr>
              <a:t> </a:t>
            </a:r>
            <a:r>
              <a:rPr lang="en-GB" b="1" dirty="0">
                <a:hlinkClick r:id="rId2"/>
              </a:rPr>
              <a:t>[2020] EWCA Civ 1382</a:t>
            </a:r>
            <a:endParaRPr lang="en-GB" dirty="0"/>
          </a:p>
          <a:p>
            <a:endParaRPr lang="en-GB" dirty="0"/>
          </a:p>
          <a:p>
            <a:endParaRPr lang="en-US" dirty="0"/>
          </a:p>
        </p:txBody>
      </p:sp>
      <p:sp>
        <p:nvSpPr>
          <p:cNvPr id="4" name="TextBox 3"/>
          <p:cNvSpPr txBox="1"/>
          <p:nvPr/>
        </p:nvSpPr>
        <p:spPr>
          <a:xfrm>
            <a:off x="6444208" y="6022995"/>
            <a:ext cx="2376264" cy="369332"/>
          </a:xfrm>
          <a:prstGeom prst="rect">
            <a:avLst/>
          </a:prstGeom>
          <a:noFill/>
        </p:spPr>
        <p:txBody>
          <a:bodyPr wrap="square" rtlCol="0">
            <a:spAutoFit/>
          </a:bodyPr>
          <a:lstStyle/>
          <a:p>
            <a:r>
              <a:rPr lang="en-US" u="sng" dirty="0">
                <a:solidFill>
                  <a:srgbClr val="00007E"/>
                </a:solidFill>
              </a:rPr>
              <a:t>www.5pumpcourt.com</a:t>
            </a:r>
            <a:endParaRPr lang="en-GB" dirty="0">
              <a:solidFill>
                <a:srgbClr val="00007E"/>
              </a:solidFill>
            </a:endParaRPr>
          </a:p>
        </p:txBody>
      </p:sp>
    </p:spTree>
    <p:extLst>
      <p:ext uri="{BB962C8B-B14F-4D97-AF65-F5344CB8AC3E}">
        <p14:creationId xmlns:p14="http://schemas.microsoft.com/office/powerpoint/2010/main" val="1355051126"/>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B09ED3-831B-4749-9C97-943FD7B75B29}"/>
              </a:ext>
            </a:extLst>
          </p:cNvPr>
          <p:cNvSpPr>
            <a:spLocks noGrp="1"/>
          </p:cNvSpPr>
          <p:nvPr>
            <p:ph type="ctrTitle"/>
          </p:nvPr>
        </p:nvSpPr>
        <p:spPr>
          <a:xfrm>
            <a:off x="683568" y="1340768"/>
            <a:ext cx="7772401" cy="1296144"/>
          </a:xfrm>
        </p:spPr>
        <p:txBody>
          <a:bodyPr>
            <a:normAutofit/>
          </a:bodyPr>
          <a:lstStyle/>
          <a:p>
            <a:r>
              <a:rPr lang="en-GB" sz="3200" b="1" dirty="0"/>
              <a:t>Re C (Lay Advocates) (No.2)</a:t>
            </a:r>
            <a:br>
              <a:rPr lang="en-GB" sz="3200" b="1" dirty="0"/>
            </a:br>
            <a:r>
              <a:rPr lang="en-GB" sz="3200" b="1" dirty="0"/>
              <a:t> </a:t>
            </a:r>
            <a:r>
              <a:rPr lang="en-GB" sz="3200" dirty="0"/>
              <a:t>[2020] EWHC 1762 (Fam) July </a:t>
            </a:r>
            <a:r>
              <a:rPr lang="en-GB" sz="3200" dirty="0" smtClean="0"/>
              <a:t>2020</a:t>
            </a:r>
            <a:endParaRPr lang="en-US" sz="3200" dirty="0"/>
          </a:p>
        </p:txBody>
      </p:sp>
      <p:sp>
        <p:nvSpPr>
          <p:cNvPr id="3" name="Subtitle 2">
            <a:extLst>
              <a:ext uri="{FF2B5EF4-FFF2-40B4-BE49-F238E27FC236}">
                <a16:creationId xmlns:a16="http://schemas.microsoft.com/office/drawing/2014/main" xmlns="" id="{F369D11D-8804-7F4E-953A-26D1632DD39F}"/>
              </a:ext>
            </a:extLst>
          </p:cNvPr>
          <p:cNvSpPr>
            <a:spLocks noGrp="1"/>
          </p:cNvSpPr>
          <p:nvPr>
            <p:ph type="subTitle" idx="1"/>
          </p:nvPr>
        </p:nvSpPr>
        <p:spPr>
          <a:xfrm>
            <a:off x="755576" y="2636912"/>
            <a:ext cx="7704857" cy="3528391"/>
          </a:xfrm>
        </p:spPr>
        <p:txBody>
          <a:bodyPr>
            <a:normAutofit fontScale="70000" lnSpcReduction="20000"/>
          </a:bodyPr>
          <a:lstStyle/>
          <a:p>
            <a:r>
              <a:rPr lang="en-GB" sz="3400" dirty="0"/>
              <a:t>The December 2019 judgment and order were varied to provide that HMCTS will fund the provision of a lay advocate in appropriate circumstances for a party at court hearings and that the Legal Aid Agency will fund the provision of a lay advocate, if satisfied that it is a justifiable and reasonable disbursement, to support and assist a party in communicating with their solicitor and  counsel out of court</a:t>
            </a:r>
            <a:r>
              <a:rPr lang="en-GB" sz="3400" dirty="0" smtClean="0"/>
              <a:t>.</a:t>
            </a:r>
            <a:endParaRPr lang="en-US" dirty="0"/>
          </a:p>
        </p:txBody>
      </p:sp>
      <p:sp>
        <p:nvSpPr>
          <p:cNvPr id="4" name="TextBox 3"/>
          <p:cNvSpPr txBox="1"/>
          <p:nvPr/>
        </p:nvSpPr>
        <p:spPr>
          <a:xfrm>
            <a:off x="6444208" y="6022995"/>
            <a:ext cx="2376264" cy="369332"/>
          </a:xfrm>
          <a:prstGeom prst="rect">
            <a:avLst/>
          </a:prstGeom>
          <a:noFill/>
        </p:spPr>
        <p:txBody>
          <a:bodyPr wrap="square" rtlCol="0">
            <a:spAutoFit/>
          </a:bodyPr>
          <a:lstStyle/>
          <a:p>
            <a:r>
              <a:rPr lang="en-US" u="sng" dirty="0">
                <a:solidFill>
                  <a:srgbClr val="00007E"/>
                </a:solidFill>
              </a:rPr>
              <a:t>www.5pumpcourt.com</a:t>
            </a:r>
            <a:endParaRPr lang="en-GB" dirty="0">
              <a:solidFill>
                <a:srgbClr val="00007E"/>
              </a:solidFill>
            </a:endParaRPr>
          </a:p>
        </p:txBody>
      </p:sp>
    </p:spTree>
    <p:extLst>
      <p:ext uri="{BB962C8B-B14F-4D97-AF65-F5344CB8AC3E}">
        <p14:creationId xmlns:p14="http://schemas.microsoft.com/office/powerpoint/2010/main" val="817358459"/>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59B7AD-D61A-6B46-B30F-7627329916A7}"/>
              </a:ext>
            </a:extLst>
          </p:cNvPr>
          <p:cNvSpPr>
            <a:spLocks noGrp="1"/>
          </p:cNvSpPr>
          <p:nvPr>
            <p:ph type="ctrTitle"/>
          </p:nvPr>
        </p:nvSpPr>
        <p:spPr/>
        <p:txBody>
          <a:bodyPr>
            <a:normAutofit fontScale="90000"/>
          </a:bodyPr>
          <a:lstStyle/>
          <a:p>
            <a:r>
              <a:rPr lang="en-GB" dirty="0"/>
              <a:t/>
            </a:r>
            <a:br>
              <a:rPr lang="en-GB" dirty="0"/>
            </a:br>
            <a:r>
              <a:rPr lang="en-GB" b="1" dirty="0"/>
              <a:t> </a:t>
            </a:r>
            <a:r>
              <a:rPr lang="en-GB" dirty="0"/>
              <a:t/>
            </a:r>
            <a:br>
              <a:rPr lang="en-GB" dirty="0"/>
            </a:br>
            <a:r>
              <a:rPr lang="en-GB" b="1" dirty="0"/>
              <a:t>Care proceedings – </a:t>
            </a:r>
            <a:r>
              <a:rPr lang="en-GB" b="1" i="1" dirty="0"/>
              <a:t>B (A Child) (Designated Local Authority)</a:t>
            </a:r>
            <a:r>
              <a:rPr lang="en-GB" b="1" dirty="0"/>
              <a:t> </a:t>
            </a:r>
            <a:r>
              <a:rPr lang="en-GB" dirty="0"/>
              <a:t>[2020] EWCA </a:t>
            </a:r>
            <a:r>
              <a:rPr lang="en-GB" dirty="0" err="1"/>
              <a:t>Civ</a:t>
            </a:r>
            <a:r>
              <a:rPr lang="en-GB" dirty="0"/>
              <a:t> 1673[2021] Fam Law </a:t>
            </a:r>
            <a:r>
              <a:rPr lang="en-GB" dirty="0" smtClean="0"/>
              <a:t>341 March </a:t>
            </a:r>
            <a:r>
              <a:rPr lang="en-GB" dirty="0"/>
              <a:t>2021</a:t>
            </a:r>
            <a:br>
              <a:rPr lang="en-GB" dirty="0"/>
            </a:br>
            <a:r>
              <a:rPr lang="en-GB" dirty="0"/>
              <a:t> </a:t>
            </a:r>
            <a:br>
              <a:rPr lang="en-GB" dirty="0"/>
            </a:br>
            <a:endParaRPr lang="en-US" dirty="0"/>
          </a:p>
        </p:txBody>
      </p:sp>
      <p:sp>
        <p:nvSpPr>
          <p:cNvPr id="3" name="Subtitle 2">
            <a:extLst>
              <a:ext uri="{FF2B5EF4-FFF2-40B4-BE49-F238E27FC236}">
                <a16:creationId xmlns:a16="http://schemas.microsoft.com/office/drawing/2014/main" xmlns="" id="{9773DDAE-F63B-D241-A8DE-840D25338400}"/>
              </a:ext>
            </a:extLst>
          </p:cNvPr>
          <p:cNvSpPr>
            <a:spLocks noGrp="1"/>
          </p:cNvSpPr>
          <p:nvPr>
            <p:ph type="subTitle" idx="1"/>
          </p:nvPr>
        </p:nvSpPr>
        <p:spPr>
          <a:xfrm>
            <a:off x="395536" y="3212975"/>
            <a:ext cx="8424936" cy="2736305"/>
          </a:xfrm>
        </p:spPr>
        <p:txBody>
          <a:bodyPr>
            <a:normAutofit fontScale="25000" lnSpcReduction="20000"/>
          </a:bodyPr>
          <a:lstStyle/>
          <a:p>
            <a:r>
              <a:rPr lang="en-GB" sz="8000" dirty="0">
                <a:hlinkClick r:id="rId2"/>
              </a:rPr>
              <a:t>Section 31(8)</a:t>
            </a:r>
            <a:r>
              <a:rPr lang="en-GB" sz="8000" dirty="0"/>
              <a:t> </a:t>
            </a:r>
            <a:r>
              <a:rPr lang="en-GB" sz="8000" dirty="0" smtClean="0"/>
              <a:t>'The </a:t>
            </a:r>
            <a:r>
              <a:rPr lang="en-GB" sz="8000" dirty="0"/>
              <a:t>local authority designated in a care order must be:</a:t>
            </a:r>
          </a:p>
          <a:p>
            <a:r>
              <a:rPr lang="en-GB" sz="8000" dirty="0"/>
              <a:t> </a:t>
            </a:r>
            <a:r>
              <a:rPr lang="en-GB" sz="8000" dirty="0" smtClean="0"/>
              <a:t>a</a:t>
            </a:r>
            <a:r>
              <a:rPr lang="en-GB" sz="8000" dirty="0"/>
              <a:t>) The local authority within whose area the child is ordinarily resident; or</a:t>
            </a:r>
          </a:p>
          <a:p>
            <a:r>
              <a:rPr lang="en-GB" sz="8000" dirty="0" smtClean="0"/>
              <a:t>b</a:t>
            </a:r>
            <a:r>
              <a:rPr lang="en-GB" sz="8000" dirty="0"/>
              <a:t>) Where the child does not ordinarily reside in the area of a local authority, the authority within whose area any circumstances arose in consequence of which order is being made.'</a:t>
            </a:r>
          </a:p>
          <a:p>
            <a:r>
              <a:rPr lang="en-GB" sz="8000" dirty="0"/>
              <a:t> </a:t>
            </a:r>
          </a:p>
          <a:p>
            <a:r>
              <a:rPr lang="en-GB" sz="5600" dirty="0"/>
              <a:t> </a:t>
            </a:r>
          </a:p>
          <a:p>
            <a:endParaRPr lang="en-US" sz="2000" dirty="0"/>
          </a:p>
        </p:txBody>
      </p:sp>
      <p:sp>
        <p:nvSpPr>
          <p:cNvPr id="4" name="TextBox 3"/>
          <p:cNvSpPr txBox="1"/>
          <p:nvPr/>
        </p:nvSpPr>
        <p:spPr>
          <a:xfrm>
            <a:off x="6444208" y="6022995"/>
            <a:ext cx="2376264" cy="369332"/>
          </a:xfrm>
          <a:prstGeom prst="rect">
            <a:avLst/>
          </a:prstGeom>
          <a:noFill/>
        </p:spPr>
        <p:txBody>
          <a:bodyPr wrap="square" rtlCol="0">
            <a:spAutoFit/>
          </a:bodyPr>
          <a:lstStyle/>
          <a:p>
            <a:r>
              <a:rPr lang="en-US" u="sng" dirty="0">
                <a:solidFill>
                  <a:srgbClr val="00007E"/>
                </a:solidFill>
              </a:rPr>
              <a:t>www.5pumpcourt.com</a:t>
            </a:r>
            <a:endParaRPr lang="en-GB" dirty="0">
              <a:solidFill>
                <a:srgbClr val="00007E"/>
              </a:solidFill>
            </a:endParaRPr>
          </a:p>
        </p:txBody>
      </p:sp>
    </p:spTree>
    <p:extLst>
      <p:ext uri="{BB962C8B-B14F-4D97-AF65-F5344CB8AC3E}">
        <p14:creationId xmlns:p14="http://schemas.microsoft.com/office/powerpoint/2010/main" val="2317212225"/>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71A2AC5-2443-0247-82FA-A471EFAD1E78}"/>
              </a:ext>
            </a:extLst>
          </p:cNvPr>
          <p:cNvSpPr>
            <a:spLocks noGrp="1"/>
          </p:cNvSpPr>
          <p:nvPr>
            <p:ph type="ctrTitle"/>
          </p:nvPr>
        </p:nvSpPr>
        <p:spPr>
          <a:xfrm>
            <a:off x="683568" y="1556792"/>
            <a:ext cx="7772400" cy="1656184"/>
          </a:xfrm>
        </p:spPr>
        <p:txBody>
          <a:bodyPr>
            <a:normAutofit fontScale="90000"/>
          </a:bodyPr>
          <a:lstStyle/>
          <a:p>
            <a:r>
              <a:rPr lang="en-GB" dirty="0"/>
              <a:t/>
            </a:r>
            <a:br>
              <a:rPr lang="en-GB" dirty="0"/>
            </a:br>
            <a:r>
              <a:rPr lang="en-GB" b="1" dirty="0"/>
              <a:t> </a:t>
            </a:r>
            <a:r>
              <a:rPr lang="en-GB" dirty="0"/>
              <a:t/>
            </a:r>
            <a:br>
              <a:rPr lang="en-GB" dirty="0"/>
            </a:br>
            <a:r>
              <a:rPr lang="en-GB" dirty="0"/>
              <a:t/>
            </a:r>
            <a:br>
              <a:rPr lang="en-GB" dirty="0"/>
            </a:br>
            <a:r>
              <a:rPr lang="en-GB" dirty="0"/>
              <a:t> </a:t>
            </a:r>
            <a:r>
              <a:rPr lang="en-GB" b="1" dirty="0"/>
              <a:t>Care proceedings: evidence – </a:t>
            </a:r>
            <a:r>
              <a:rPr lang="en-GB" b="1" i="1" dirty="0"/>
              <a:t>Re JB (A Child) (Sexual Abuse Allegations)</a:t>
            </a:r>
            <a:r>
              <a:rPr lang="en-GB" b="1" dirty="0"/>
              <a:t> </a:t>
            </a:r>
            <a:r>
              <a:rPr lang="en-GB" dirty="0">
                <a:solidFill>
                  <a:schemeClr val="tx1"/>
                </a:solidFill>
              </a:rPr>
              <a:t>[2021] EWCA Civ 46 [2021] Fam Law 484 April 2021</a:t>
            </a:r>
            <a:r>
              <a:rPr lang="en-GB" dirty="0"/>
              <a:t/>
            </a:r>
            <a:br>
              <a:rPr lang="en-GB" dirty="0"/>
            </a:br>
            <a:r>
              <a:rPr lang="en-GB" dirty="0"/>
              <a:t> </a:t>
            </a:r>
            <a:br>
              <a:rPr lang="en-GB" dirty="0"/>
            </a:br>
            <a:r>
              <a:rPr lang="en-GB" dirty="0"/>
              <a:t> </a:t>
            </a:r>
            <a:br>
              <a:rPr lang="en-GB" dirty="0"/>
            </a:br>
            <a:endParaRPr lang="en-US" dirty="0"/>
          </a:p>
        </p:txBody>
      </p:sp>
      <p:sp>
        <p:nvSpPr>
          <p:cNvPr id="3" name="Subtitle 2">
            <a:extLst>
              <a:ext uri="{FF2B5EF4-FFF2-40B4-BE49-F238E27FC236}">
                <a16:creationId xmlns:a16="http://schemas.microsoft.com/office/drawing/2014/main" xmlns="" id="{9233F297-2610-5C4F-9380-E3D557B5F2E2}"/>
              </a:ext>
            </a:extLst>
          </p:cNvPr>
          <p:cNvSpPr>
            <a:spLocks noGrp="1"/>
          </p:cNvSpPr>
          <p:nvPr>
            <p:ph type="subTitle" idx="1"/>
          </p:nvPr>
        </p:nvSpPr>
        <p:spPr/>
        <p:txBody>
          <a:bodyPr/>
          <a:lstStyle/>
          <a:p>
            <a:r>
              <a:rPr lang="en-US" dirty="0"/>
              <a:t>Stresses the importance of </a:t>
            </a:r>
            <a:r>
              <a:rPr lang="en-US" dirty="0" smtClean="0"/>
              <a:t>correct </a:t>
            </a:r>
            <a:r>
              <a:rPr lang="en-US" dirty="0"/>
              <a:t>procedure </a:t>
            </a:r>
            <a:r>
              <a:rPr lang="en-US" dirty="0" smtClean="0"/>
              <a:t>regarding ABE </a:t>
            </a:r>
            <a:r>
              <a:rPr lang="en-US" dirty="0"/>
              <a:t>interviews</a:t>
            </a:r>
          </a:p>
        </p:txBody>
      </p:sp>
      <p:sp>
        <p:nvSpPr>
          <p:cNvPr id="4" name="TextBox 3"/>
          <p:cNvSpPr txBox="1"/>
          <p:nvPr/>
        </p:nvSpPr>
        <p:spPr>
          <a:xfrm>
            <a:off x="6444208" y="6022995"/>
            <a:ext cx="2376264" cy="369332"/>
          </a:xfrm>
          <a:prstGeom prst="rect">
            <a:avLst/>
          </a:prstGeom>
          <a:noFill/>
        </p:spPr>
        <p:txBody>
          <a:bodyPr wrap="square" rtlCol="0">
            <a:spAutoFit/>
          </a:bodyPr>
          <a:lstStyle/>
          <a:p>
            <a:r>
              <a:rPr lang="en-US" u="sng" dirty="0">
                <a:solidFill>
                  <a:srgbClr val="00007E"/>
                </a:solidFill>
              </a:rPr>
              <a:t>www.5pumpcourt.com</a:t>
            </a:r>
            <a:endParaRPr lang="en-GB" dirty="0">
              <a:solidFill>
                <a:srgbClr val="00007E"/>
              </a:solidFill>
            </a:endParaRPr>
          </a:p>
        </p:txBody>
      </p:sp>
    </p:spTree>
    <p:extLst>
      <p:ext uri="{BB962C8B-B14F-4D97-AF65-F5344CB8AC3E}">
        <p14:creationId xmlns:p14="http://schemas.microsoft.com/office/powerpoint/2010/main" val="2685664492"/>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929DB3-077F-FF4C-BDDA-AB566DA28E59}"/>
              </a:ext>
            </a:extLst>
          </p:cNvPr>
          <p:cNvSpPr>
            <a:spLocks noGrp="1"/>
          </p:cNvSpPr>
          <p:nvPr>
            <p:ph type="ctrTitle"/>
          </p:nvPr>
        </p:nvSpPr>
        <p:spPr/>
        <p:txBody>
          <a:bodyPr>
            <a:normAutofit fontScale="90000"/>
          </a:bodyPr>
          <a:lstStyle/>
          <a:p>
            <a:r>
              <a:rPr lang="en-GB" sz="2700" dirty="0"/>
              <a:t/>
            </a:r>
            <a:br>
              <a:rPr lang="en-GB" sz="2700" dirty="0"/>
            </a:br>
            <a:r>
              <a:rPr lang="en-GB" b="1" dirty="0"/>
              <a:t>In the matter of W (A Child) </a:t>
            </a:r>
            <a:r>
              <a:rPr lang="en-GB" b="1" dirty="0" smtClean="0"/>
              <a:t>RW - </a:t>
            </a:r>
            <a:r>
              <a:rPr lang="en-GB" b="1" dirty="0"/>
              <a:t>and -</a:t>
            </a:r>
            <a:br>
              <a:rPr lang="en-GB" b="1" dirty="0"/>
            </a:br>
            <a:r>
              <a:rPr lang="en-GB" b="1" dirty="0"/>
              <a:t>Neath Port Talbot County Borough Council [1</a:t>
            </a:r>
            <a:r>
              <a:rPr lang="en-GB" b="1" dirty="0" smtClean="0"/>
              <a:t>] </a:t>
            </a:r>
            <a:r>
              <a:rPr lang="en-GB" dirty="0" smtClean="0"/>
              <a:t>[</a:t>
            </a:r>
            <a:r>
              <a:rPr lang="en-GB" dirty="0"/>
              <a:t>2013] EWCA </a:t>
            </a:r>
            <a:r>
              <a:rPr lang="en-GB" dirty="0" err="1"/>
              <a:t>Civ</a:t>
            </a:r>
            <a:r>
              <a:rPr lang="en-GB" dirty="0"/>
              <a:t> 1227 </a:t>
            </a:r>
            <a:r>
              <a:rPr lang="en-GB" sz="2200" dirty="0"/>
              <a:t/>
            </a:r>
            <a:br>
              <a:rPr lang="en-GB" sz="2200" dirty="0"/>
            </a:br>
            <a:endParaRPr lang="en-US" sz="2200" dirty="0"/>
          </a:p>
        </p:txBody>
      </p:sp>
      <p:sp>
        <p:nvSpPr>
          <p:cNvPr id="3" name="Subtitle 2">
            <a:extLst>
              <a:ext uri="{FF2B5EF4-FFF2-40B4-BE49-F238E27FC236}">
                <a16:creationId xmlns:a16="http://schemas.microsoft.com/office/drawing/2014/main" xmlns="" id="{EBAA6106-C6D3-3D46-9499-3E4FE4C92BA5}"/>
              </a:ext>
            </a:extLst>
          </p:cNvPr>
          <p:cNvSpPr>
            <a:spLocks noGrp="1"/>
          </p:cNvSpPr>
          <p:nvPr>
            <p:ph type="subTitle" idx="1"/>
          </p:nvPr>
        </p:nvSpPr>
        <p:spPr/>
        <p:txBody>
          <a:bodyPr/>
          <a:lstStyle/>
          <a:p>
            <a:r>
              <a:rPr lang="en-US" dirty="0"/>
              <a:t>The need for all alternatives to be canvassed</a:t>
            </a:r>
          </a:p>
        </p:txBody>
      </p:sp>
      <p:sp>
        <p:nvSpPr>
          <p:cNvPr id="4" name="TextBox 3"/>
          <p:cNvSpPr txBox="1"/>
          <p:nvPr/>
        </p:nvSpPr>
        <p:spPr>
          <a:xfrm>
            <a:off x="6444208" y="6022995"/>
            <a:ext cx="2376264" cy="369332"/>
          </a:xfrm>
          <a:prstGeom prst="rect">
            <a:avLst/>
          </a:prstGeom>
          <a:noFill/>
        </p:spPr>
        <p:txBody>
          <a:bodyPr wrap="square" rtlCol="0">
            <a:spAutoFit/>
          </a:bodyPr>
          <a:lstStyle/>
          <a:p>
            <a:r>
              <a:rPr lang="en-US" u="sng" dirty="0">
                <a:solidFill>
                  <a:srgbClr val="00007E"/>
                </a:solidFill>
              </a:rPr>
              <a:t>www.5pumpcourt.com</a:t>
            </a:r>
            <a:endParaRPr lang="en-GB" dirty="0">
              <a:solidFill>
                <a:srgbClr val="00007E"/>
              </a:solidFill>
            </a:endParaRPr>
          </a:p>
        </p:txBody>
      </p:sp>
    </p:spTree>
    <p:extLst>
      <p:ext uri="{BB962C8B-B14F-4D97-AF65-F5344CB8AC3E}">
        <p14:creationId xmlns:p14="http://schemas.microsoft.com/office/powerpoint/2010/main" val="2168516047"/>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Section 14A Children Act 1989</a:t>
            </a:r>
            <a:r>
              <a:rPr lang="en-GB" dirty="0"/>
              <a:t/>
            </a:r>
            <a:br>
              <a:rPr lang="en-GB" dirty="0"/>
            </a:br>
            <a:r>
              <a:rPr lang="en-GB" b="1" dirty="0"/>
              <a:t>Special Guardianship </a:t>
            </a:r>
            <a:r>
              <a:rPr lang="en-GB" b="1" dirty="0" smtClean="0"/>
              <a:t>Orders</a:t>
            </a:r>
            <a:endParaRPr lang="en-GB" dirty="0"/>
          </a:p>
        </p:txBody>
      </p:sp>
      <p:sp>
        <p:nvSpPr>
          <p:cNvPr id="3" name="Text Placeholder 2"/>
          <p:cNvSpPr>
            <a:spLocks noGrp="1"/>
          </p:cNvSpPr>
          <p:nvPr>
            <p:ph type="body" sz="half" idx="1"/>
          </p:nvPr>
        </p:nvSpPr>
        <p:spPr/>
        <p:txBody>
          <a:bodyPr>
            <a:normAutofit fontScale="32500" lnSpcReduction="20000"/>
          </a:bodyPr>
          <a:lstStyle/>
          <a:p>
            <a:pPr algn="l"/>
            <a:r>
              <a:rPr lang="en-GB" sz="5600" dirty="0" smtClean="0"/>
              <a:t>(1)A “ special guardianship order ” is an order appointing one or more individuals to be a child’s “ special guardian ” (or special guardians).</a:t>
            </a:r>
          </a:p>
          <a:p>
            <a:pPr algn="l"/>
            <a:r>
              <a:rPr lang="en-GB" sz="5600" dirty="0" smtClean="0"/>
              <a:t>(2)A special guardian—</a:t>
            </a:r>
          </a:p>
          <a:p>
            <a:pPr algn="l"/>
            <a:r>
              <a:rPr lang="en-GB" sz="5600" dirty="0" smtClean="0"/>
              <a:t>(a)must be aged eighteen or over; and</a:t>
            </a:r>
          </a:p>
          <a:p>
            <a:pPr algn="l"/>
            <a:r>
              <a:rPr lang="en-GB" sz="5600" dirty="0" smtClean="0"/>
              <a:t>(b)must not be a parent of the child in question,</a:t>
            </a:r>
          </a:p>
          <a:p>
            <a:pPr algn="l"/>
            <a:r>
              <a:rPr lang="en-GB" sz="5600" dirty="0" smtClean="0"/>
              <a:t>and subsections (3) to (6) are to be read in that light.</a:t>
            </a:r>
          </a:p>
        </p:txBody>
      </p:sp>
      <p:sp>
        <p:nvSpPr>
          <p:cNvPr id="4" name="TextBox 7"/>
          <p:cNvSpPr txBox="1"/>
          <p:nvPr/>
        </p:nvSpPr>
        <p:spPr>
          <a:xfrm>
            <a:off x="6489927" y="6048240"/>
            <a:ext cx="2284825" cy="3330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u="sng">
                <a:solidFill>
                  <a:srgbClr val="00007E"/>
                </a:solidFill>
              </a:defRPr>
            </a:lvl1pPr>
          </a:lstStyle>
          <a:p>
            <a:r>
              <a:rPr dirty="0"/>
              <a:t>www.5pumpcourt.com</a:t>
            </a:r>
          </a:p>
        </p:txBody>
      </p:sp>
    </p:spTree>
    <p:extLst>
      <p:ext uri="{BB962C8B-B14F-4D97-AF65-F5344CB8AC3E}">
        <p14:creationId xmlns:p14="http://schemas.microsoft.com/office/powerpoint/2010/main" val="3768625017"/>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Section 14A Children Act 1989</a:t>
            </a:r>
            <a:r>
              <a:rPr lang="en-GB" dirty="0"/>
              <a:t/>
            </a:r>
            <a:br>
              <a:rPr lang="en-GB" dirty="0"/>
            </a:br>
            <a:r>
              <a:rPr lang="en-GB" b="1" dirty="0"/>
              <a:t>Special Guardianship Orders</a:t>
            </a:r>
            <a:endParaRPr lang="en-GB" dirty="0"/>
          </a:p>
        </p:txBody>
      </p:sp>
      <p:sp>
        <p:nvSpPr>
          <p:cNvPr id="3" name="Text Placeholder 2"/>
          <p:cNvSpPr>
            <a:spLocks noGrp="1"/>
          </p:cNvSpPr>
          <p:nvPr>
            <p:ph type="body" sz="half" idx="1"/>
          </p:nvPr>
        </p:nvSpPr>
        <p:spPr/>
        <p:txBody>
          <a:bodyPr>
            <a:normAutofit fontScale="70000" lnSpcReduction="20000"/>
          </a:bodyPr>
          <a:lstStyle/>
          <a:p>
            <a:pPr algn="l"/>
            <a:r>
              <a:rPr lang="en-GB" dirty="0"/>
              <a:t>(3)The court may make a special guardianship order with respect to any child on the application of an individual who—</a:t>
            </a:r>
          </a:p>
          <a:p>
            <a:pPr algn="l"/>
            <a:r>
              <a:rPr lang="en-GB" dirty="0"/>
              <a:t>(a)is entitled to make such an application with respect to the child; or</a:t>
            </a:r>
          </a:p>
          <a:p>
            <a:pPr algn="l"/>
            <a:r>
              <a:rPr lang="en-GB" dirty="0"/>
              <a:t>(b)has obtained the leave of the court to make the application,</a:t>
            </a:r>
          </a:p>
          <a:p>
            <a:pPr algn="l"/>
            <a:r>
              <a:rPr lang="en-GB" dirty="0"/>
              <a:t>or on the joint application of more than one such individual.</a:t>
            </a:r>
          </a:p>
          <a:p>
            <a:endParaRPr lang="en-GB" dirty="0"/>
          </a:p>
          <a:p>
            <a:endParaRPr lang="en-GB" dirty="0"/>
          </a:p>
        </p:txBody>
      </p:sp>
      <p:sp>
        <p:nvSpPr>
          <p:cNvPr id="4" name="TextBox 7"/>
          <p:cNvSpPr txBox="1"/>
          <p:nvPr/>
        </p:nvSpPr>
        <p:spPr>
          <a:xfrm>
            <a:off x="6489927" y="6120248"/>
            <a:ext cx="2284825" cy="3330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u="sng">
                <a:solidFill>
                  <a:srgbClr val="00007E"/>
                </a:solidFill>
              </a:defRPr>
            </a:lvl1pPr>
          </a:lstStyle>
          <a:p>
            <a:r>
              <a:rPr dirty="0"/>
              <a:t>www.5pumpcourt.com</a:t>
            </a:r>
          </a:p>
        </p:txBody>
      </p:sp>
    </p:spTree>
    <p:extLst>
      <p:ext uri="{BB962C8B-B14F-4D97-AF65-F5344CB8AC3E}">
        <p14:creationId xmlns:p14="http://schemas.microsoft.com/office/powerpoint/2010/main" val="512967793"/>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P-S (Children) </a:t>
            </a:r>
            <a:r>
              <a:rPr lang="en-GB" dirty="0"/>
              <a:t>[2018] EWCA </a:t>
            </a:r>
            <a:r>
              <a:rPr lang="en-GB" dirty="0" err="1"/>
              <a:t>Civ</a:t>
            </a:r>
            <a:r>
              <a:rPr lang="en-GB" dirty="0"/>
              <a:t> </a:t>
            </a:r>
            <a:r>
              <a:rPr lang="en-GB" dirty="0" smtClean="0"/>
              <a:t>1407</a:t>
            </a:r>
            <a:endParaRPr lang="en-GB" dirty="0"/>
          </a:p>
        </p:txBody>
      </p:sp>
      <p:sp>
        <p:nvSpPr>
          <p:cNvPr id="3" name="Text Placeholder 2"/>
          <p:cNvSpPr>
            <a:spLocks noGrp="1"/>
          </p:cNvSpPr>
          <p:nvPr>
            <p:ph type="body" sz="half" idx="1"/>
          </p:nvPr>
        </p:nvSpPr>
        <p:spPr/>
        <p:txBody>
          <a:bodyPr>
            <a:normAutofit fontScale="92500" lnSpcReduction="20000"/>
          </a:bodyPr>
          <a:lstStyle/>
          <a:p>
            <a:r>
              <a:rPr lang="en-GB" dirty="0" smtClean="0"/>
              <a:t>This </a:t>
            </a:r>
            <a:r>
              <a:rPr lang="en-GB" dirty="0"/>
              <a:t>was a successful appeal against final care orders made. The Court of Appeal gave general guidance on the approach to be taken to consideration of Special Guardians and the making of SGOs within care proceedings.</a:t>
            </a:r>
          </a:p>
          <a:p>
            <a:endParaRPr lang="en-GB" dirty="0"/>
          </a:p>
        </p:txBody>
      </p:sp>
      <p:sp>
        <p:nvSpPr>
          <p:cNvPr id="4" name="TextBox 7"/>
          <p:cNvSpPr txBox="1"/>
          <p:nvPr/>
        </p:nvSpPr>
        <p:spPr>
          <a:xfrm>
            <a:off x="6489927" y="6048240"/>
            <a:ext cx="2284825" cy="3330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u="sng">
                <a:solidFill>
                  <a:srgbClr val="00007E"/>
                </a:solidFill>
              </a:defRPr>
            </a:lvl1pPr>
          </a:lstStyle>
          <a:p>
            <a:r>
              <a:rPr dirty="0"/>
              <a:t>www.5pumpcourt.com</a:t>
            </a:r>
          </a:p>
        </p:txBody>
      </p:sp>
    </p:spTree>
    <p:extLst>
      <p:ext uri="{BB962C8B-B14F-4D97-AF65-F5344CB8AC3E}">
        <p14:creationId xmlns:p14="http://schemas.microsoft.com/office/powerpoint/2010/main" val="2231597016"/>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What effect does the need to test the placement have on day to day practice</a:t>
            </a:r>
            <a:r>
              <a:rPr lang="en-GB" b="1" dirty="0" smtClean="0"/>
              <a:t>?</a:t>
            </a:r>
            <a:endParaRPr lang="en-GB" b="1" dirty="0"/>
          </a:p>
        </p:txBody>
      </p:sp>
      <p:sp>
        <p:nvSpPr>
          <p:cNvPr id="3" name="Text Placeholder 2"/>
          <p:cNvSpPr>
            <a:spLocks noGrp="1"/>
          </p:cNvSpPr>
          <p:nvPr>
            <p:ph type="body" sz="half" idx="1"/>
          </p:nvPr>
        </p:nvSpPr>
        <p:spPr/>
        <p:txBody>
          <a:bodyPr>
            <a:normAutofit fontScale="85000" lnSpcReduction="10000"/>
          </a:bodyPr>
          <a:lstStyle/>
          <a:p>
            <a:pPr marL="457200" indent="-457200" algn="l">
              <a:buFont typeface="Arial" panose="020B0604020202020204" pitchFamily="34" charset="0"/>
              <a:buChar char="•"/>
            </a:pPr>
            <a:r>
              <a:rPr lang="en-GB" dirty="0" smtClean="0"/>
              <a:t>Adjournments</a:t>
            </a:r>
            <a:endParaRPr lang="en-GB" dirty="0"/>
          </a:p>
          <a:p>
            <a:pPr marL="457200" indent="-457200" algn="l">
              <a:buFont typeface="Arial" panose="020B0604020202020204" pitchFamily="34" charset="0"/>
              <a:buChar char="•"/>
            </a:pPr>
            <a:r>
              <a:rPr lang="en-GB" dirty="0" smtClean="0"/>
              <a:t>Delay</a:t>
            </a:r>
            <a:endParaRPr lang="en-GB" dirty="0"/>
          </a:p>
          <a:p>
            <a:pPr marL="457200" indent="-457200" algn="l">
              <a:buFont typeface="Arial" panose="020B0604020202020204" pitchFamily="34" charset="0"/>
              <a:buChar char="•"/>
            </a:pPr>
            <a:r>
              <a:rPr lang="en-GB" dirty="0" smtClean="0"/>
              <a:t>The </a:t>
            </a:r>
            <a:r>
              <a:rPr lang="en-GB" dirty="0"/>
              <a:t>need for realistic and early parallel </a:t>
            </a:r>
            <a:r>
              <a:rPr lang="en-GB" dirty="0" smtClean="0"/>
              <a:t>planning</a:t>
            </a:r>
            <a:endParaRPr lang="en-GB" dirty="0"/>
          </a:p>
          <a:p>
            <a:pPr marL="457200" indent="-457200" algn="l">
              <a:buFont typeface="Arial" panose="020B0604020202020204" pitchFamily="34" charset="0"/>
              <a:buChar char="•"/>
            </a:pPr>
            <a:r>
              <a:rPr lang="en-GB" dirty="0" smtClean="0"/>
              <a:t>The </a:t>
            </a:r>
            <a:r>
              <a:rPr lang="en-GB" dirty="0"/>
              <a:t>need for assessments to be undertaken </a:t>
            </a:r>
            <a:r>
              <a:rPr lang="en-GB" dirty="0" smtClean="0"/>
              <a:t>promptly</a:t>
            </a:r>
            <a:endParaRPr lang="en-GB" dirty="0"/>
          </a:p>
          <a:p>
            <a:pPr marL="457200" indent="-457200" algn="l">
              <a:buFont typeface="Arial" panose="020B0604020202020204" pitchFamily="34" charset="0"/>
              <a:buChar char="•"/>
            </a:pPr>
            <a:endParaRPr lang="en-GB" dirty="0"/>
          </a:p>
        </p:txBody>
      </p:sp>
      <p:sp>
        <p:nvSpPr>
          <p:cNvPr id="4" name="TextBox 7"/>
          <p:cNvSpPr txBox="1"/>
          <p:nvPr/>
        </p:nvSpPr>
        <p:spPr>
          <a:xfrm>
            <a:off x="6489927" y="6022995"/>
            <a:ext cx="2284825" cy="3330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u="sng">
                <a:solidFill>
                  <a:srgbClr val="00007E"/>
                </a:solidFill>
              </a:defRPr>
            </a:lvl1pPr>
          </a:lstStyle>
          <a:p>
            <a:r>
              <a:rPr dirty="0"/>
              <a:t>www.5pumpcourt.com</a:t>
            </a:r>
          </a:p>
        </p:txBody>
      </p:sp>
    </p:spTree>
    <p:extLst>
      <p:ext uri="{BB962C8B-B14F-4D97-AF65-F5344CB8AC3E}">
        <p14:creationId xmlns:p14="http://schemas.microsoft.com/office/powerpoint/2010/main" val="2607798952"/>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196752"/>
            <a:ext cx="7772401" cy="1470026"/>
          </a:xfrm>
        </p:spPr>
        <p:txBody>
          <a:bodyPr>
            <a:normAutofit/>
          </a:bodyPr>
          <a:lstStyle/>
          <a:p>
            <a:r>
              <a:rPr lang="en-GB" sz="3200" b="1" dirty="0"/>
              <a:t>June </a:t>
            </a:r>
            <a:r>
              <a:rPr lang="en-GB" sz="3200" b="1" dirty="0" smtClean="0"/>
              <a:t>2020: </a:t>
            </a:r>
            <a:r>
              <a:rPr lang="en-GB" sz="3200" b="1" dirty="0"/>
              <a:t>Family Justice Council Public Law Working </a:t>
            </a:r>
            <a:r>
              <a:rPr lang="en-GB" sz="3200" b="1" dirty="0" smtClean="0"/>
              <a:t>Group</a:t>
            </a:r>
            <a:endParaRPr lang="en-GB" sz="2000" b="1" dirty="0"/>
          </a:p>
        </p:txBody>
      </p:sp>
      <p:sp>
        <p:nvSpPr>
          <p:cNvPr id="3" name="Text Placeholder 2"/>
          <p:cNvSpPr>
            <a:spLocks noGrp="1"/>
          </p:cNvSpPr>
          <p:nvPr>
            <p:ph type="body" sz="half" idx="1"/>
          </p:nvPr>
        </p:nvSpPr>
        <p:spPr>
          <a:xfrm>
            <a:off x="467544" y="2564904"/>
            <a:ext cx="8352928" cy="3528391"/>
          </a:xfrm>
        </p:spPr>
        <p:txBody>
          <a:bodyPr>
            <a:normAutofit fontScale="25000" lnSpcReduction="20000"/>
          </a:bodyPr>
          <a:lstStyle/>
          <a:p>
            <a:pPr algn="l"/>
            <a:r>
              <a:rPr lang="en-GB" sz="6200" dirty="0" smtClean="0"/>
              <a:t>Recommendations </a:t>
            </a:r>
            <a:r>
              <a:rPr lang="en-GB" sz="6200" dirty="0"/>
              <a:t>to achieve best practice in the child protection and family justice systems (Special Guardianship Orders</a:t>
            </a:r>
            <a:r>
              <a:rPr lang="en-GB" sz="6200" dirty="0" smtClean="0"/>
              <a:t>).</a:t>
            </a:r>
          </a:p>
          <a:p>
            <a:pPr algn="l"/>
            <a:r>
              <a:rPr lang="en-GB" sz="6200" dirty="0" smtClean="0"/>
              <a:t>Emphasises</a:t>
            </a:r>
            <a:r>
              <a:rPr lang="en-GB" sz="6200" dirty="0"/>
              <a:t>, among other things, that Special Guardianship Orders are private law orders which are not usually intended to be accompanied by Supervision Orders. </a:t>
            </a:r>
            <a:endParaRPr lang="en-GB" sz="6200" dirty="0" smtClean="0"/>
          </a:p>
          <a:p>
            <a:pPr algn="l"/>
            <a:r>
              <a:rPr lang="en-GB" sz="6200" dirty="0" smtClean="0"/>
              <a:t>The </a:t>
            </a:r>
            <a:r>
              <a:rPr lang="en-GB" sz="6200" dirty="0"/>
              <a:t>need for Special Guardianship Orders to be accompanied by a high level of assistance under a Supervision Order is a “red flag” to indicate that a Special Guardianship Order is not likely to be the appropriate Order. </a:t>
            </a:r>
            <a:endParaRPr lang="en-GB" sz="6200" dirty="0" smtClean="0"/>
          </a:p>
          <a:p>
            <a:pPr algn="l"/>
            <a:r>
              <a:rPr lang="en-GB" sz="6200" dirty="0" smtClean="0"/>
              <a:t>The </a:t>
            </a:r>
            <a:r>
              <a:rPr lang="en-GB" sz="6200" dirty="0"/>
              <a:t>greater the assistance required, the more likely it is that a Special Guardianship Order is not appropriate.</a:t>
            </a:r>
          </a:p>
          <a:p>
            <a:pPr algn="l"/>
            <a:endParaRPr lang="en-GB" dirty="0"/>
          </a:p>
        </p:txBody>
      </p:sp>
      <p:sp>
        <p:nvSpPr>
          <p:cNvPr id="4" name="TextBox 7"/>
          <p:cNvSpPr txBox="1"/>
          <p:nvPr/>
        </p:nvSpPr>
        <p:spPr>
          <a:xfrm>
            <a:off x="6489927" y="6022995"/>
            <a:ext cx="2284825" cy="3330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u="sng">
                <a:solidFill>
                  <a:srgbClr val="00007E"/>
                </a:solidFill>
              </a:defRPr>
            </a:lvl1pPr>
          </a:lstStyle>
          <a:p>
            <a:r>
              <a:rPr dirty="0"/>
              <a:t>www.5pumpcourt.com</a:t>
            </a:r>
          </a:p>
        </p:txBody>
      </p:sp>
    </p:spTree>
    <p:extLst>
      <p:ext uri="{BB962C8B-B14F-4D97-AF65-F5344CB8AC3E}">
        <p14:creationId xmlns:p14="http://schemas.microsoft.com/office/powerpoint/2010/main" val="240921575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Context</a:t>
            </a:r>
            <a:endParaRPr lang="en-GB" b="1" dirty="0"/>
          </a:p>
        </p:txBody>
      </p:sp>
      <p:sp>
        <p:nvSpPr>
          <p:cNvPr id="3" name="Text Placeholder 2"/>
          <p:cNvSpPr>
            <a:spLocks noGrp="1"/>
          </p:cNvSpPr>
          <p:nvPr>
            <p:ph type="body" sz="half" idx="1"/>
          </p:nvPr>
        </p:nvSpPr>
        <p:spPr>
          <a:xfrm>
            <a:off x="755576" y="2780928"/>
            <a:ext cx="7704857" cy="2736305"/>
          </a:xfrm>
        </p:spPr>
        <p:txBody>
          <a:bodyPr>
            <a:normAutofit/>
          </a:bodyPr>
          <a:lstStyle/>
          <a:p>
            <a:pPr algn="l"/>
            <a:r>
              <a:rPr lang="en-GB" sz="1600" dirty="0" smtClean="0"/>
              <a:t>These are notes from a webinar presented on 10 June 2021 to the LBLA.</a:t>
            </a:r>
          </a:p>
          <a:p>
            <a:pPr algn="l"/>
            <a:r>
              <a:rPr lang="en-GB" sz="1600" dirty="0" smtClean="0"/>
              <a:t>These notes do not constitute legal advice and should not be relied on for such.</a:t>
            </a:r>
            <a:endParaRPr lang="en-GB" sz="1600" dirty="0"/>
          </a:p>
        </p:txBody>
      </p:sp>
      <p:sp>
        <p:nvSpPr>
          <p:cNvPr id="5" name="TextBox 3"/>
          <p:cNvSpPr txBox="1"/>
          <p:nvPr/>
        </p:nvSpPr>
        <p:spPr>
          <a:xfrm>
            <a:off x="6273904" y="6093295"/>
            <a:ext cx="2284825" cy="33308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u="sng">
                <a:solidFill>
                  <a:srgbClr val="00007E"/>
                </a:solidFill>
              </a:defRPr>
            </a:lvl1pPr>
          </a:lstStyle>
          <a:p>
            <a:r>
              <a:rPr dirty="0"/>
              <a:t>www.5pumpcourt.com</a:t>
            </a:r>
          </a:p>
        </p:txBody>
      </p:sp>
    </p:spTree>
    <p:extLst>
      <p:ext uri="{BB962C8B-B14F-4D97-AF65-F5344CB8AC3E}">
        <p14:creationId xmlns:p14="http://schemas.microsoft.com/office/powerpoint/2010/main" val="439575556"/>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268760"/>
            <a:ext cx="7772401" cy="1470026"/>
          </a:xfrm>
        </p:spPr>
        <p:txBody>
          <a:bodyPr>
            <a:normAutofit/>
          </a:bodyPr>
          <a:lstStyle/>
          <a:p>
            <a:r>
              <a:rPr lang="en-GB" sz="3200" b="1" dirty="0"/>
              <a:t>March </a:t>
            </a:r>
            <a:r>
              <a:rPr lang="en-GB" sz="3200" b="1" dirty="0" smtClean="0"/>
              <a:t>2021: </a:t>
            </a:r>
            <a:r>
              <a:rPr lang="en-GB" sz="3200" b="1" dirty="0"/>
              <a:t>final report of the President’s Public Law Working </a:t>
            </a:r>
            <a:r>
              <a:rPr lang="en-GB" sz="3200" b="1" dirty="0" smtClean="0"/>
              <a:t>Group</a:t>
            </a:r>
            <a:endParaRPr lang="en-GB" sz="3200" b="1" dirty="0"/>
          </a:p>
        </p:txBody>
      </p:sp>
      <p:sp>
        <p:nvSpPr>
          <p:cNvPr id="3" name="Text Placeholder 2"/>
          <p:cNvSpPr>
            <a:spLocks noGrp="1"/>
          </p:cNvSpPr>
          <p:nvPr>
            <p:ph type="body" sz="half" idx="1"/>
          </p:nvPr>
        </p:nvSpPr>
        <p:spPr>
          <a:xfrm>
            <a:off x="539552" y="2564905"/>
            <a:ext cx="8235200" cy="3384376"/>
          </a:xfrm>
        </p:spPr>
        <p:txBody>
          <a:bodyPr>
            <a:noAutofit/>
          </a:bodyPr>
          <a:lstStyle/>
          <a:p>
            <a:pPr algn="l"/>
            <a:r>
              <a:rPr lang="en-GB" sz="1600" dirty="0"/>
              <a:t>“Recommendations to achieve best practice in the child protection and family justice </a:t>
            </a:r>
            <a:r>
              <a:rPr lang="en-GB" sz="1600" dirty="0" smtClean="0"/>
              <a:t>systems”</a:t>
            </a:r>
          </a:p>
          <a:p>
            <a:pPr algn="l"/>
            <a:r>
              <a:rPr lang="en-GB" sz="1600" dirty="0" smtClean="0"/>
              <a:t>Contents were </a:t>
            </a:r>
            <a:r>
              <a:rPr lang="en-GB" sz="1600" dirty="0"/>
              <a:t>welcomed and endorsed by the President of the Family Division.</a:t>
            </a:r>
          </a:p>
          <a:p>
            <a:pPr algn="l"/>
            <a:r>
              <a:rPr lang="en-GB" sz="1600" dirty="0"/>
              <a:t>The report set out best practice guidance, which at paragraphs 159-162 states: </a:t>
            </a:r>
          </a:p>
          <a:p>
            <a:pPr algn="l"/>
            <a:r>
              <a:rPr lang="en-GB" sz="1600" dirty="0"/>
              <a:t> “The making of a Care Order should not be used as a vehicle to achieve the provision of support and services after the conclusion of proceedings. Unless a final Care Order is necessary for the protection of the child, an alternative means/route should be made available to provide this support and these services without the need to make a Care Order...The making of a final Care Order must be a necessary and proportionate interference in the life of the family</a:t>
            </a:r>
            <a:r>
              <a:rPr lang="en-GB" sz="1600" dirty="0" smtClean="0"/>
              <a:t>.”</a:t>
            </a:r>
            <a:endParaRPr lang="en-GB" sz="1600" dirty="0"/>
          </a:p>
        </p:txBody>
      </p:sp>
      <p:sp>
        <p:nvSpPr>
          <p:cNvPr id="4" name="TextBox 7"/>
          <p:cNvSpPr txBox="1"/>
          <p:nvPr/>
        </p:nvSpPr>
        <p:spPr>
          <a:xfrm>
            <a:off x="6489927" y="6022995"/>
            <a:ext cx="2284825" cy="3330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u="sng">
                <a:solidFill>
                  <a:srgbClr val="00007E"/>
                </a:solidFill>
              </a:defRPr>
            </a:lvl1pPr>
          </a:lstStyle>
          <a:p>
            <a:r>
              <a:rPr dirty="0"/>
              <a:t>www.5pumpcourt.com</a:t>
            </a:r>
          </a:p>
        </p:txBody>
      </p:sp>
    </p:spTree>
    <p:extLst>
      <p:ext uri="{BB962C8B-B14F-4D97-AF65-F5344CB8AC3E}">
        <p14:creationId xmlns:p14="http://schemas.microsoft.com/office/powerpoint/2010/main" val="3393755717"/>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196752"/>
            <a:ext cx="7772401" cy="1470026"/>
          </a:xfrm>
        </p:spPr>
        <p:txBody>
          <a:bodyPr>
            <a:normAutofit/>
          </a:bodyPr>
          <a:lstStyle/>
          <a:p>
            <a:r>
              <a:rPr lang="en-GB" sz="3200" b="1" dirty="0"/>
              <a:t>Re J, G and H (Children: Supervision Orders) </a:t>
            </a:r>
            <a:r>
              <a:rPr lang="en-GB" sz="3200" dirty="0"/>
              <a:t>[2021] EWHC 884 (Fam</a:t>
            </a:r>
            <a:r>
              <a:rPr lang="en-GB" sz="3200" dirty="0" smtClean="0"/>
              <a:t>)</a:t>
            </a:r>
            <a:endParaRPr lang="en-GB" sz="3200" dirty="0"/>
          </a:p>
        </p:txBody>
      </p:sp>
      <p:sp>
        <p:nvSpPr>
          <p:cNvPr id="3" name="Text Placeholder 2"/>
          <p:cNvSpPr>
            <a:spLocks noGrp="1"/>
          </p:cNvSpPr>
          <p:nvPr>
            <p:ph type="body" sz="half" idx="1"/>
          </p:nvPr>
        </p:nvSpPr>
        <p:spPr>
          <a:xfrm>
            <a:off x="755576" y="2708921"/>
            <a:ext cx="7704857" cy="3240360"/>
          </a:xfrm>
        </p:spPr>
        <p:txBody>
          <a:bodyPr>
            <a:normAutofit fontScale="85000" lnSpcReduction="10000"/>
          </a:bodyPr>
          <a:lstStyle/>
          <a:p>
            <a:pPr algn="l"/>
            <a:r>
              <a:rPr lang="en-GB" dirty="0" smtClean="0"/>
              <a:t>A </a:t>
            </a:r>
            <a:r>
              <a:rPr lang="en-GB" dirty="0"/>
              <a:t>decision as recent as 29 March 2021, Mr Justice Pool sitting in the High Court endorsed the Guidance given in the </a:t>
            </a:r>
            <a:r>
              <a:rPr lang="en-GB" dirty="0" smtClean="0"/>
              <a:t>President’s </a:t>
            </a:r>
            <a:r>
              <a:rPr lang="en-GB" dirty="0"/>
              <a:t>Public Law Working Group report as being significant.</a:t>
            </a:r>
          </a:p>
          <a:p>
            <a:pPr algn="l"/>
            <a:r>
              <a:rPr lang="en-GB" dirty="0"/>
              <a:t>The guidance set out in the March 2021 report is guidance only, albeit now with the approval of the High Court.</a:t>
            </a:r>
          </a:p>
          <a:p>
            <a:endParaRPr lang="en-GB" dirty="0"/>
          </a:p>
        </p:txBody>
      </p:sp>
      <p:sp>
        <p:nvSpPr>
          <p:cNvPr id="4" name="TextBox 7"/>
          <p:cNvSpPr txBox="1"/>
          <p:nvPr/>
        </p:nvSpPr>
        <p:spPr>
          <a:xfrm>
            <a:off x="6489927" y="6022995"/>
            <a:ext cx="2284825" cy="3330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u="sng">
                <a:solidFill>
                  <a:srgbClr val="00007E"/>
                </a:solidFill>
              </a:defRPr>
            </a:lvl1pPr>
          </a:lstStyle>
          <a:p>
            <a:r>
              <a:rPr dirty="0"/>
              <a:t>www.5pumpcourt.com</a:t>
            </a:r>
          </a:p>
        </p:txBody>
      </p:sp>
    </p:spTree>
    <p:extLst>
      <p:ext uri="{BB962C8B-B14F-4D97-AF65-F5344CB8AC3E}">
        <p14:creationId xmlns:p14="http://schemas.microsoft.com/office/powerpoint/2010/main" val="3967074949"/>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Re A - </a:t>
            </a:r>
            <a:r>
              <a:rPr lang="en-GB" dirty="0"/>
              <a:t>Reported decision of HHJ Middleton-Roy heard on 14</a:t>
            </a:r>
            <a:r>
              <a:rPr lang="en-GB" baseline="30000" dirty="0"/>
              <a:t>th</a:t>
            </a:r>
            <a:r>
              <a:rPr lang="en-GB" dirty="0"/>
              <a:t>, 15</a:t>
            </a:r>
            <a:r>
              <a:rPr lang="en-GB" baseline="30000" dirty="0"/>
              <a:t>th</a:t>
            </a:r>
            <a:r>
              <a:rPr lang="en-GB" dirty="0"/>
              <a:t>, 19</a:t>
            </a:r>
            <a:r>
              <a:rPr lang="en-GB" baseline="30000" dirty="0"/>
              <a:t>th</a:t>
            </a:r>
            <a:r>
              <a:rPr lang="en-GB" dirty="0"/>
              <a:t> and 21</a:t>
            </a:r>
            <a:r>
              <a:rPr lang="en-GB" baseline="30000" dirty="0"/>
              <a:t>st</a:t>
            </a:r>
            <a:r>
              <a:rPr lang="en-GB" dirty="0"/>
              <a:t> April </a:t>
            </a:r>
            <a:r>
              <a:rPr lang="en-GB" dirty="0" smtClean="0"/>
              <a:t>2021</a:t>
            </a:r>
            <a:endParaRPr lang="en-GB" dirty="0"/>
          </a:p>
        </p:txBody>
      </p:sp>
      <p:sp>
        <p:nvSpPr>
          <p:cNvPr id="3" name="Text Placeholder 2"/>
          <p:cNvSpPr>
            <a:spLocks noGrp="1"/>
          </p:cNvSpPr>
          <p:nvPr>
            <p:ph type="body" sz="half" idx="1"/>
          </p:nvPr>
        </p:nvSpPr>
        <p:spPr/>
        <p:txBody>
          <a:bodyPr/>
          <a:lstStyle/>
          <a:p>
            <a:r>
              <a:rPr lang="en-GB" dirty="0"/>
              <a:t>C</a:t>
            </a:r>
            <a:r>
              <a:rPr lang="en-GB" dirty="0" smtClean="0"/>
              <a:t>onsiders </a:t>
            </a:r>
            <a:r>
              <a:rPr lang="en-GB" dirty="0"/>
              <a:t>the interphase between Supervision Orders and Special Guardianship</a:t>
            </a:r>
          </a:p>
        </p:txBody>
      </p:sp>
      <p:sp>
        <p:nvSpPr>
          <p:cNvPr id="4" name="TextBox 7"/>
          <p:cNvSpPr txBox="1"/>
          <p:nvPr/>
        </p:nvSpPr>
        <p:spPr>
          <a:xfrm>
            <a:off x="6489927" y="6022995"/>
            <a:ext cx="2284825" cy="3330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u="sng">
                <a:solidFill>
                  <a:srgbClr val="00007E"/>
                </a:solidFill>
              </a:defRPr>
            </a:lvl1pPr>
          </a:lstStyle>
          <a:p>
            <a:r>
              <a:rPr dirty="0"/>
              <a:t>www.5pumpcourt.com</a:t>
            </a:r>
          </a:p>
        </p:txBody>
      </p:sp>
    </p:spTree>
    <p:extLst>
      <p:ext uri="{BB962C8B-B14F-4D97-AF65-F5344CB8AC3E}">
        <p14:creationId xmlns:p14="http://schemas.microsoft.com/office/powerpoint/2010/main" val="2927684427"/>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Re F &amp; G (Discharge of Special Guardianship Order) </a:t>
            </a:r>
            <a:r>
              <a:rPr lang="en-GB" dirty="0"/>
              <a:t>[2021] EWCA </a:t>
            </a:r>
            <a:r>
              <a:rPr lang="en-GB" dirty="0" err="1"/>
              <a:t>Civ</a:t>
            </a:r>
            <a:r>
              <a:rPr lang="en-GB" dirty="0"/>
              <a:t> </a:t>
            </a:r>
            <a:r>
              <a:rPr lang="en-GB" dirty="0" smtClean="0"/>
              <a:t>622</a:t>
            </a:r>
            <a:endParaRPr lang="en-GB" dirty="0"/>
          </a:p>
        </p:txBody>
      </p:sp>
      <p:sp>
        <p:nvSpPr>
          <p:cNvPr id="3" name="Text Placeholder 2"/>
          <p:cNvSpPr>
            <a:spLocks noGrp="1"/>
          </p:cNvSpPr>
          <p:nvPr>
            <p:ph type="body" sz="half" idx="1"/>
          </p:nvPr>
        </p:nvSpPr>
        <p:spPr/>
        <p:txBody>
          <a:bodyPr/>
          <a:lstStyle/>
          <a:p>
            <a:r>
              <a:rPr lang="en-GB" dirty="0" smtClean="0"/>
              <a:t>The </a:t>
            </a:r>
            <a:r>
              <a:rPr lang="en-GB" dirty="0"/>
              <a:t>Court of Appeal confirmed that a Special Guardianship Order can co-exist with a Care Order.</a:t>
            </a:r>
          </a:p>
          <a:p>
            <a:endParaRPr lang="en-GB" dirty="0"/>
          </a:p>
        </p:txBody>
      </p:sp>
      <p:sp>
        <p:nvSpPr>
          <p:cNvPr id="4" name="TextBox 7"/>
          <p:cNvSpPr txBox="1"/>
          <p:nvPr/>
        </p:nvSpPr>
        <p:spPr>
          <a:xfrm>
            <a:off x="6489927" y="6022995"/>
            <a:ext cx="2284825" cy="3330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u="sng">
                <a:solidFill>
                  <a:srgbClr val="00007E"/>
                </a:solidFill>
              </a:defRPr>
            </a:lvl1pPr>
          </a:lstStyle>
          <a:p>
            <a:r>
              <a:rPr dirty="0"/>
              <a:t>www.5pumpcourt.com</a:t>
            </a:r>
          </a:p>
        </p:txBody>
      </p:sp>
    </p:spTree>
    <p:extLst>
      <p:ext uri="{BB962C8B-B14F-4D97-AF65-F5344CB8AC3E}">
        <p14:creationId xmlns:p14="http://schemas.microsoft.com/office/powerpoint/2010/main" val="3904556426"/>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196752"/>
            <a:ext cx="7920880" cy="1470026"/>
          </a:xfrm>
        </p:spPr>
        <p:txBody>
          <a:bodyPr>
            <a:normAutofit/>
          </a:bodyPr>
          <a:lstStyle/>
          <a:p>
            <a:r>
              <a:rPr lang="en-GB" sz="3200" b="1" dirty="0"/>
              <a:t>A County Council v M &amp; H &amp; T </a:t>
            </a:r>
            <a:r>
              <a:rPr lang="en-GB" sz="3200" dirty="0"/>
              <a:t>[2021] EWFC </a:t>
            </a:r>
            <a:r>
              <a:rPr lang="en-GB" sz="3200" dirty="0" smtClean="0"/>
              <a:t>35</a:t>
            </a:r>
            <a:endParaRPr lang="en-GB" sz="3200" dirty="0"/>
          </a:p>
        </p:txBody>
      </p:sp>
      <p:sp>
        <p:nvSpPr>
          <p:cNvPr id="3" name="Text Placeholder 2"/>
          <p:cNvSpPr>
            <a:spLocks noGrp="1"/>
          </p:cNvSpPr>
          <p:nvPr>
            <p:ph type="body" sz="half" idx="1"/>
          </p:nvPr>
        </p:nvSpPr>
        <p:spPr>
          <a:xfrm>
            <a:off x="755576" y="2708921"/>
            <a:ext cx="7704857" cy="3240360"/>
          </a:xfrm>
        </p:spPr>
        <p:txBody>
          <a:bodyPr>
            <a:normAutofit lnSpcReduction="10000"/>
          </a:bodyPr>
          <a:lstStyle/>
          <a:p>
            <a:r>
              <a:rPr lang="en-GB" dirty="0" smtClean="0"/>
              <a:t>A </a:t>
            </a:r>
            <a:r>
              <a:rPr lang="en-GB" dirty="0"/>
              <a:t>local authority’s application not to assess a grandmother as a carer was granted and the grandmother’s application for a Special Guardianship Order or a Child Arrangements Order was dismissed.</a:t>
            </a:r>
          </a:p>
          <a:p>
            <a:endParaRPr lang="en-GB" dirty="0"/>
          </a:p>
        </p:txBody>
      </p:sp>
      <p:sp>
        <p:nvSpPr>
          <p:cNvPr id="4" name="TextBox 7"/>
          <p:cNvSpPr txBox="1"/>
          <p:nvPr/>
        </p:nvSpPr>
        <p:spPr>
          <a:xfrm>
            <a:off x="6489927" y="6022995"/>
            <a:ext cx="2284825" cy="3330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u="sng">
                <a:solidFill>
                  <a:srgbClr val="00007E"/>
                </a:solidFill>
              </a:defRPr>
            </a:lvl1pPr>
          </a:lstStyle>
          <a:p>
            <a:r>
              <a:rPr dirty="0"/>
              <a:t>www.5pumpcourt.com</a:t>
            </a:r>
          </a:p>
        </p:txBody>
      </p:sp>
    </p:spTree>
    <p:extLst>
      <p:ext uri="{BB962C8B-B14F-4D97-AF65-F5344CB8AC3E}">
        <p14:creationId xmlns:p14="http://schemas.microsoft.com/office/powerpoint/2010/main" val="1481454240"/>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Salford CC v W and Others (Religion and Declaration of Looked After Status) [2021] EWHC 61 (Fam</a:t>
            </a:r>
            <a:r>
              <a:rPr lang="en-GB" b="1" dirty="0" smtClean="0"/>
              <a:t>)</a:t>
            </a:r>
            <a:endParaRPr lang="en-GB" dirty="0"/>
          </a:p>
        </p:txBody>
      </p:sp>
      <p:sp>
        <p:nvSpPr>
          <p:cNvPr id="3" name="Text Placeholder 2"/>
          <p:cNvSpPr>
            <a:spLocks noGrp="1"/>
          </p:cNvSpPr>
          <p:nvPr>
            <p:ph type="body" sz="half" idx="1"/>
          </p:nvPr>
        </p:nvSpPr>
        <p:spPr/>
        <p:txBody>
          <a:bodyPr>
            <a:normAutofit lnSpcReduction="10000"/>
          </a:bodyPr>
          <a:lstStyle/>
          <a:p>
            <a:r>
              <a:rPr lang="en-GB" b="1" dirty="0"/>
              <a:t> </a:t>
            </a:r>
            <a:endParaRPr lang="en-GB" dirty="0"/>
          </a:p>
          <a:p>
            <a:r>
              <a:rPr lang="en-GB" dirty="0"/>
              <a:t>Illustrates the extent of the special guardians exercise of parental responsibility.</a:t>
            </a:r>
          </a:p>
          <a:p>
            <a:r>
              <a:rPr lang="en-GB" dirty="0"/>
              <a:t> </a:t>
            </a:r>
          </a:p>
          <a:p>
            <a:endParaRPr lang="en-GB" dirty="0"/>
          </a:p>
        </p:txBody>
      </p:sp>
      <p:sp>
        <p:nvSpPr>
          <p:cNvPr id="4" name="TextBox 7"/>
          <p:cNvSpPr txBox="1"/>
          <p:nvPr/>
        </p:nvSpPr>
        <p:spPr>
          <a:xfrm>
            <a:off x="6489927" y="6022995"/>
            <a:ext cx="2284825" cy="3330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u="sng">
                <a:solidFill>
                  <a:srgbClr val="00007E"/>
                </a:solidFill>
              </a:defRPr>
            </a:lvl1pPr>
          </a:lstStyle>
          <a:p>
            <a:r>
              <a:rPr dirty="0"/>
              <a:t>www.5pumpcourt.com</a:t>
            </a:r>
          </a:p>
        </p:txBody>
      </p:sp>
    </p:spTree>
    <p:extLst>
      <p:ext uri="{BB962C8B-B14F-4D97-AF65-F5344CB8AC3E}">
        <p14:creationId xmlns:p14="http://schemas.microsoft.com/office/powerpoint/2010/main" val="814007124"/>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Forced Marriage Protection Order"/>
          <p:cNvSpPr txBox="1">
            <a:spLocks noGrp="1"/>
          </p:cNvSpPr>
          <p:nvPr>
            <p:ph type="ctrTitle"/>
          </p:nvPr>
        </p:nvSpPr>
        <p:spPr>
          <a:xfrm>
            <a:off x="683568" y="1556790"/>
            <a:ext cx="7772401" cy="1080121"/>
          </a:xfrm>
          <a:prstGeom prst="rect">
            <a:avLst/>
          </a:prstGeom>
        </p:spPr>
        <p:txBody>
          <a:bodyPr>
            <a:normAutofit fontScale="90000"/>
          </a:bodyPr>
          <a:lstStyle/>
          <a:p>
            <a:r>
              <a:rPr b="1" dirty="0"/>
              <a:t>Forced Marriage Protection </a:t>
            </a:r>
            <a:r>
              <a:rPr b="1" dirty="0" smtClean="0"/>
              <a:t>Order</a:t>
            </a:r>
            <a:r>
              <a:rPr lang="en-GB" b="1" dirty="0" smtClean="0"/>
              <a:t/>
            </a:r>
            <a:br>
              <a:rPr lang="en-GB" b="1" dirty="0" smtClean="0"/>
            </a:br>
            <a:r>
              <a:rPr lang="en-GB" b="1" dirty="0" smtClean="0"/>
              <a:t>Family Law Act 1996</a:t>
            </a:r>
            <a:endParaRPr b="1" dirty="0"/>
          </a:p>
        </p:txBody>
      </p:sp>
      <p:sp>
        <p:nvSpPr>
          <p:cNvPr id="76" name="What Is it?…"/>
          <p:cNvSpPr txBox="1">
            <a:spLocks noGrp="1"/>
          </p:cNvSpPr>
          <p:nvPr>
            <p:ph type="subTitle" sz="half" idx="1"/>
          </p:nvPr>
        </p:nvSpPr>
        <p:spPr>
          <a:xfrm>
            <a:off x="939812" y="3091303"/>
            <a:ext cx="7704857" cy="2367274"/>
          </a:xfrm>
          <a:prstGeom prst="rect">
            <a:avLst/>
          </a:prstGeom>
        </p:spPr>
        <p:txBody>
          <a:bodyPr/>
          <a:lstStyle/>
          <a:p>
            <a:pPr marL="280736" indent="-280736" algn="just">
              <a:buSzPct val="100000"/>
              <a:buChar char="•"/>
            </a:pPr>
            <a:r>
              <a:rPr dirty="0"/>
              <a:t>What </a:t>
            </a:r>
            <a:r>
              <a:rPr lang="en-GB" dirty="0" err="1"/>
              <a:t>i</a:t>
            </a:r>
            <a:r>
              <a:rPr dirty="0" smtClean="0"/>
              <a:t>s </a:t>
            </a:r>
            <a:r>
              <a:rPr dirty="0"/>
              <a:t>it? </a:t>
            </a:r>
          </a:p>
          <a:p>
            <a:pPr marL="280736" indent="-280736" algn="just">
              <a:buSzPct val="100000"/>
              <a:buChar char="•"/>
            </a:pPr>
            <a:r>
              <a:rPr dirty="0"/>
              <a:t>What does it do?</a:t>
            </a:r>
          </a:p>
          <a:p>
            <a:pPr marL="280736" indent="-280736" algn="just">
              <a:buSzPct val="100000"/>
              <a:buChar char="•"/>
            </a:pPr>
            <a:r>
              <a:rPr dirty="0"/>
              <a:t>How can we as practitioners use it? </a:t>
            </a:r>
          </a:p>
        </p:txBody>
      </p:sp>
      <p:sp>
        <p:nvSpPr>
          <p:cNvPr id="5" name="TextBox 7"/>
          <p:cNvSpPr txBox="1"/>
          <p:nvPr/>
        </p:nvSpPr>
        <p:spPr>
          <a:xfrm>
            <a:off x="6489927" y="6022995"/>
            <a:ext cx="2284825" cy="3330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u="sng">
                <a:solidFill>
                  <a:srgbClr val="00007E"/>
                </a:solidFill>
              </a:defRPr>
            </a:lvl1pPr>
          </a:lstStyle>
          <a:p>
            <a:r>
              <a:rPr dirty="0"/>
              <a:t>www.5pumpcourt.com</a:t>
            </a: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The Law"/>
          <p:cNvSpPr txBox="1">
            <a:spLocks noGrp="1"/>
          </p:cNvSpPr>
          <p:nvPr>
            <p:ph type="ctrTitle"/>
          </p:nvPr>
        </p:nvSpPr>
        <p:spPr>
          <a:xfrm>
            <a:off x="683568" y="1052736"/>
            <a:ext cx="7772401" cy="1149598"/>
          </a:xfrm>
          <a:prstGeom prst="rect">
            <a:avLst/>
          </a:prstGeom>
        </p:spPr>
        <p:txBody>
          <a:bodyPr>
            <a:normAutofit/>
          </a:bodyPr>
          <a:lstStyle/>
          <a:p>
            <a:r>
              <a:rPr sz="3200" b="1" dirty="0"/>
              <a:t>The </a:t>
            </a:r>
            <a:r>
              <a:rPr sz="3200" b="1" dirty="0" smtClean="0"/>
              <a:t>Law</a:t>
            </a:r>
            <a:r>
              <a:rPr lang="en-GB" sz="3200" b="1" dirty="0" smtClean="0"/>
              <a:t/>
            </a:r>
            <a:br>
              <a:rPr lang="en-GB" sz="3200" b="1" dirty="0" smtClean="0"/>
            </a:br>
            <a:r>
              <a:rPr lang="en-GB" sz="3200" b="1" dirty="0"/>
              <a:t>Family Law Act 1996 - Forced </a:t>
            </a:r>
            <a:r>
              <a:rPr lang="en-GB" sz="3200" b="1" dirty="0" smtClean="0"/>
              <a:t>Marriage</a:t>
            </a:r>
            <a:endParaRPr sz="3200" b="1" dirty="0"/>
          </a:p>
        </p:txBody>
      </p:sp>
      <p:sp>
        <p:nvSpPr>
          <p:cNvPr id="80" name="Part 4A…"/>
          <p:cNvSpPr txBox="1">
            <a:spLocks noGrp="1"/>
          </p:cNvSpPr>
          <p:nvPr>
            <p:ph type="subTitle" idx="1"/>
          </p:nvPr>
        </p:nvSpPr>
        <p:spPr>
          <a:xfrm>
            <a:off x="755576" y="2115913"/>
            <a:ext cx="7704857" cy="4240170"/>
          </a:xfrm>
          <a:prstGeom prst="rect">
            <a:avLst/>
          </a:prstGeom>
        </p:spPr>
        <p:txBody>
          <a:bodyPr>
            <a:normAutofit lnSpcReduction="10000"/>
          </a:bodyPr>
          <a:lstStyle/>
          <a:p>
            <a:pPr marL="280736" indent="-280736" algn="l">
              <a:buSzPct val="100000"/>
              <a:buChar char="•"/>
            </a:pPr>
            <a:r>
              <a:rPr dirty="0"/>
              <a:t>Part 4A </a:t>
            </a:r>
            <a:endParaRPr lang="en-GB" dirty="0" smtClean="0"/>
          </a:p>
          <a:p>
            <a:pPr marL="280736" indent="-280736" algn="l">
              <a:buSzPct val="100000"/>
              <a:buChar char="•"/>
            </a:pPr>
            <a:r>
              <a:rPr dirty="0" smtClean="0"/>
              <a:t>Sections </a:t>
            </a:r>
            <a:r>
              <a:rPr dirty="0"/>
              <a:t>63A - 63S</a:t>
            </a:r>
          </a:p>
          <a:p>
            <a:pPr marL="1042736" lvl="2" indent="-280736" algn="l">
              <a:buSzPct val="100000"/>
              <a:buChar char="•"/>
            </a:pPr>
            <a:r>
              <a:rPr dirty="0"/>
              <a:t>63A - Specifies when an Order can be </a:t>
            </a:r>
            <a:r>
              <a:rPr dirty="0" smtClean="0"/>
              <a:t>made</a:t>
            </a:r>
            <a:endParaRPr dirty="0"/>
          </a:p>
          <a:p>
            <a:pPr marL="1042736" lvl="2" indent="-280736" algn="l">
              <a:buSzPct val="100000"/>
              <a:buChar char="•"/>
            </a:pPr>
            <a:r>
              <a:rPr dirty="0"/>
              <a:t>63B - Contents of an FMPO</a:t>
            </a:r>
          </a:p>
          <a:p>
            <a:pPr marL="1042736" lvl="2" indent="-280736" algn="l">
              <a:buSzPct val="100000"/>
              <a:buChar char="•"/>
            </a:pPr>
            <a:r>
              <a:rPr dirty="0"/>
              <a:t>63C - Who can apply</a:t>
            </a:r>
          </a:p>
          <a:p>
            <a:pPr marL="1042736" lvl="2" indent="-280736" algn="l">
              <a:buSzPct val="100000"/>
              <a:buChar char="•"/>
            </a:pPr>
            <a:r>
              <a:rPr dirty="0"/>
              <a:t>63CA - Creates offence for breach of </a:t>
            </a:r>
            <a:r>
              <a:rPr dirty="0" smtClean="0"/>
              <a:t>order </a:t>
            </a:r>
            <a:endParaRPr dirty="0"/>
          </a:p>
        </p:txBody>
      </p:sp>
      <p:sp>
        <p:nvSpPr>
          <p:cNvPr id="5" name="TextBox 7"/>
          <p:cNvSpPr txBox="1"/>
          <p:nvPr/>
        </p:nvSpPr>
        <p:spPr>
          <a:xfrm>
            <a:off x="6489927" y="6022995"/>
            <a:ext cx="2284825" cy="3330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u="sng">
                <a:solidFill>
                  <a:srgbClr val="00007E"/>
                </a:solidFill>
              </a:defRPr>
            </a:lvl1pPr>
          </a:lstStyle>
          <a:p>
            <a:r>
              <a:rPr dirty="0"/>
              <a:t>www.5pumpcourt.com</a:t>
            </a: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Section 63A"/>
          <p:cNvSpPr txBox="1">
            <a:spLocks noGrp="1"/>
          </p:cNvSpPr>
          <p:nvPr>
            <p:ph type="ctrTitle"/>
          </p:nvPr>
        </p:nvSpPr>
        <p:spPr>
          <a:xfrm>
            <a:off x="683568" y="1196752"/>
            <a:ext cx="7772401" cy="1112516"/>
          </a:xfrm>
          <a:prstGeom prst="rect">
            <a:avLst/>
          </a:prstGeom>
        </p:spPr>
        <p:txBody>
          <a:bodyPr/>
          <a:lstStyle/>
          <a:p>
            <a:r>
              <a:rPr b="1" dirty="0"/>
              <a:t>Section 63A</a:t>
            </a:r>
          </a:p>
        </p:txBody>
      </p:sp>
      <p:sp>
        <p:nvSpPr>
          <p:cNvPr id="84" name="(1)     The court may make an order for the purposes of protecting –…"/>
          <p:cNvSpPr txBox="1">
            <a:spLocks noGrp="1"/>
          </p:cNvSpPr>
          <p:nvPr>
            <p:ph type="subTitle" idx="1"/>
          </p:nvPr>
        </p:nvSpPr>
        <p:spPr>
          <a:xfrm>
            <a:off x="719571" y="2348880"/>
            <a:ext cx="7704858" cy="3772929"/>
          </a:xfrm>
          <a:prstGeom prst="rect">
            <a:avLst/>
          </a:prstGeom>
        </p:spPr>
        <p:txBody>
          <a:bodyPr>
            <a:normAutofit/>
          </a:bodyPr>
          <a:lstStyle/>
          <a:p>
            <a:pPr algn="l" defTabSz="585215">
              <a:spcBef>
                <a:spcPts val="400"/>
              </a:spcBef>
              <a:defRPr sz="1792"/>
            </a:pPr>
            <a:r>
              <a:rPr sz="1800" dirty="0"/>
              <a:t>(1)     The court may make an order for the purposes of protecting –</a:t>
            </a:r>
          </a:p>
          <a:p>
            <a:pPr algn="l" defTabSz="585215">
              <a:spcBef>
                <a:spcPts val="400"/>
              </a:spcBef>
              <a:defRPr sz="1792"/>
            </a:pPr>
            <a:r>
              <a:rPr sz="1800" dirty="0"/>
              <a:t>(a)     a person from being forced into a marriage or from any  attempt to be forced into a marriage; or</a:t>
            </a:r>
          </a:p>
          <a:p>
            <a:pPr algn="l" defTabSz="585215">
              <a:spcBef>
                <a:spcPts val="400"/>
              </a:spcBef>
              <a:defRPr sz="1792"/>
            </a:pPr>
            <a:r>
              <a:rPr sz="1800" dirty="0"/>
              <a:t>(b)     a person who has been forced into a marriage.</a:t>
            </a:r>
            <a:endParaRPr sz="1800" dirty="0">
              <a:solidFill>
                <a:srgbClr val="39393A"/>
              </a:solidFill>
            </a:endParaRPr>
          </a:p>
          <a:p>
            <a:pPr algn="l" defTabSz="585215">
              <a:spcBef>
                <a:spcPts val="400"/>
              </a:spcBef>
              <a:defRPr sz="1792"/>
            </a:pPr>
            <a:r>
              <a:rPr sz="1800" dirty="0"/>
              <a:t>(2)     In deciding whether to exercise its powers under this section and, if so, in what manner, the court must have regard to all the circumstances including the need to secure the health, safety and well-being of the person to be protected.</a:t>
            </a:r>
            <a:endParaRPr sz="1800" dirty="0">
              <a:solidFill>
                <a:srgbClr val="39393A"/>
              </a:solidFill>
            </a:endParaRPr>
          </a:p>
          <a:p>
            <a:pPr algn="l" defTabSz="585215">
              <a:spcBef>
                <a:spcPts val="400"/>
              </a:spcBef>
              <a:defRPr sz="1792"/>
            </a:pPr>
            <a:r>
              <a:rPr sz="1800" dirty="0"/>
              <a:t>‘</a:t>
            </a:r>
            <a:r>
              <a:rPr sz="1800" b="1" dirty="0"/>
              <a:t>Force</a:t>
            </a:r>
            <a:r>
              <a:rPr sz="1800" dirty="0"/>
              <a:t>' includes coerce by threats or other psychological means.</a:t>
            </a:r>
          </a:p>
        </p:txBody>
      </p:sp>
      <p:sp>
        <p:nvSpPr>
          <p:cNvPr id="4" name="TextBox 7"/>
          <p:cNvSpPr txBox="1"/>
          <p:nvPr/>
        </p:nvSpPr>
        <p:spPr>
          <a:xfrm>
            <a:off x="6489927" y="6022995"/>
            <a:ext cx="2284825" cy="3330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u="sng">
                <a:solidFill>
                  <a:srgbClr val="00007E"/>
                </a:solidFill>
              </a:defRPr>
            </a:lvl1pPr>
          </a:lstStyle>
          <a:p>
            <a:r>
              <a:rPr dirty="0"/>
              <a:t>www.5pumpcourt.com</a:t>
            </a: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Section 63B"/>
          <p:cNvSpPr txBox="1">
            <a:spLocks noGrp="1"/>
          </p:cNvSpPr>
          <p:nvPr>
            <p:ph type="ctrTitle"/>
          </p:nvPr>
        </p:nvSpPr>
        <p:spPr>
          <a:xfrm>
            <a:off x="685800" y="961950"/>
            <a:ext cx="7772400" cy="1074353"/>
          </a:xfrm>
          <a:prstGeom prst="rect">
            <a:avLst/>
          </a:prstGeom>
        </p:spPr>
        <p:txBody>
          <a:bodyPr/>
          <a:lstStyle/>
          <a:p>
            <a:r>
              <a:rPr b="1" dirty="0"/>
              <a:t>Section 63B</a:t>
            </a:r>
          </a:p>
        </p:txBody>
      </p:sp>
      <p:sp>
        <p:nvSpPr>
          <p:cNvPr id="87" name="(1)     A forced marriage protection order may contain –     (a)     such prohibitions, restrictions or requirements; and…"/>
          <p:cNvSpPr txBox="1">
            <a:spLocks noGrp="1"/>
          </p:cNvSpPr>
          <p:nvPr>
            <p:ph type="subTitle" idx="1"/>
          </p:nvPr>
        </p:nvSpPr>
        <p:spPr>
          <a:xfrm>
            <a:off x="719571" y="1893850"/>
            <a:ext cx="7704858" cy="4400444"/>
          </a:xfrm>
          <a:prstGeom prst="rect">
            <a:avLst/>
          </a:prstGeom>
        </p:spPr>
        <p:txBody>
          <a:bodyPr>
            <a:normAutofit fontScale="92500" lnSpcReduction="20000"/>
          </a:bodyPr>
          <a:lstStyle/>
          <a:p>
            <a:pPr algn="l" defTabSz="374904">
              <a:spcBef>
                <a:spcPts val="200"/>
              </a:spcBef>
              <a:defRPr sz="1189">
                <a:latin typeface="+mn-lt"/>
                <a:ea typeface="+mn-ea"/>
                <a:cs typeface="+mn-cs"/>
                <a:sym typeface="Verdana"/>
              </a:defRPr>
            </a:pPr>
            <a:r>
              <a:rPr sz="1700" dirty="0">
                <a:latin typeface="Calibri" panose="020F0502020204030204" pitchFamily="34" charset="0"/>
              </a:rPr>
              <a:t>(1)     A forced marriage protection order may contain </a:t>
            </a:r>
            <a:br>
              <a:rPr sz="1700" dirty="0">
                <a:latin typeface="Calibri" panose="020F0502020204030204" pitchFamily="34" charset="0"/>
              </a:rPr>
            </a:br>
            <a:r>
              <a:rPr sz="1700" dirty="0" smtClean="0">
                <a:latin typeface="Calibri" panose="020F0502020204030204" pitchFamily="34" charset="0"/>
              </a:rPr>
              <a:t>(</a:t>
            </a:r>
            <a:r>
              <a:rPr sz="1700" dirty="0">
                <a:latin typeface="Calibri" panose="020F0502020204030204" pitchFamily="34" charset="0"/>
              </a:rPr>
              <a:t>a)     such prohibitions, restrictions or requirements; and</a:t>
            </a:r>
          </a:p>
          <a:p>
            <a:pPr algn="l" defTabSz="374904">
              <a:spcBef>
                <a:spcPts val="200"/>
              </a:spcBef>
              <a:defRPr sz="1189">
                <a:latin typeface="+mn-lt"/>
                <a:ea typeface="+mn-ea"/>
                <a:cs typeface="+mn-cs"/>
                <a:sym typeface="Verdana"/>
              </a:defRPr>
            </a:pPr>
            <a:r>
              <a:rPr lang="en-GB" sz="1700" dirty="0" smtClean="0">
                <a:latin typeface="Calibri" panose="020F0502020204030204" pitchFamily="34" charset="0"/>
              </a:rPr>
              <a:t>(</a:t>
            </a:r>
            <a:r>
              <a:rPr sz="1700" dirty="0" smtClean="0">
                <a:latin typeface="Calibri" panose="020F0502020204030204" pitchFamily="34" charset="0"/>
              </a:rPr>
              <a:t>b</a:t>
            </a:r>
            <a:r>
              <a:rPr sz="1700" dirty="0">
                <a:latin typeface="Calibri" panose="020F0502020204030204" pitchFamily="34" charset="0"/>
              </a:rPr>
              <a:t>)     such other terms</a:t>
            </a:r>
            <a:r>
              <a:rPr sz="1700" dirty="0" smtClean="0">
                <a:latin typeface="Calibri" panose="020F0502020204030204" pitchFamily="34" charset="0"/>
              </a:rPr>
              <a:t>;</a:t>
            </a:r>
            <a:r>
              <a:rPr sz="1700" dirty="0">
                <a:latin typeface="Calibri" panose="020F0502020204030204" pitchFamily="34" charset="0"/>
              </a:rPr>
              <a:t/>
            </a:r>
            <a:br>
              <a:rPr sz="1700" dirty="0">
                <a:latin typeface="Calibri" panose="020F0502020204030204" pitchFamily="34" charset="0"/>
              </a:rPr>
            </a:br>
            <a:r>
              <a:rPr sz="1700" dirty="0">
                <a:latin typeface="Calibri" panose="020F0502020204030204" pitchFamily="34" charset="0"/>
              </a:rPr>
              <a:t>as the court considers appropriate for the purposes of the order.</a:t>
            </a:r>
          </a:p>
          <a:p>
            <a:pPr algn="l" defTabSz="374904">
              <a:spcBef>
                <a:spcPts val="200"/>
              </a:spcBef>
              <a:defRPr sz="1189">
                <a:latin typeface="+mn-lt"/>
                <a:ea typeface="+mn-ea"/>
                <a:cs typeface="+mn-cs"/>
                <a:sym typeface="Verdana"/>
              </a:defRPr>
            </a:pPr>
            <a:endParaRPr sz="1700" dirty="0">
              <a:latin typeface="Calibri" panose="020F0502020204030204" pitchFamily="34" charset="0"/>
            </a:endParaRPr>
          </a:p>
          <a:p>
            <a:pPr algn="l" defTabSz="374904">
              <a:spcBef>
                <a:spcPts val="200"/>
              </a:spcBef>
              <a:defRPr sz="1189">
                <a:latin typeface="+mn-lt"/>
                <a:ea typeface="+mn-ea"/>
                <a:cs typeface="+mn-cs"/>
                <a:sym typeface="Verdana"/>
              </a:defRPr>
            </a:pPr>
            <a:r>
              <a:rPr sz="1700" dirty="0">
                <a:latin typeface="Calibri" panose="020F0502020204030204" pitchFamily="34" charset="0"/>
              </a:rPr>
              <a:t>(2)     The terms of such orders may, in particular, relate to </a:t>
            </a:r>
            <a:endParaRPr lang="en-GB" sz="1700" dirty="0" smtClean="0">
              <a:latin typeface="Calibri" panose="020F0502020204030204" pitchFamily="34" charset="0"/>
            </a:endParaRPr>
          </a:p>
          <a:p>
            <a:pPr algn="l" defTabSz="374904">
              <a:spcBef>
                <a:spcPts val="200"/>
              </a:spcBef>
              <a:defRPr sz="1189">
                <a:latin typeface="+mn-lt"/>
                <a:ea typeface="+mn-ea"/>
                <a:cs typeface="+mn-cs"/>
                <a:sym typeface="Verdana"/>
              </a:defRPr>
            </a:pPr>
            <a:r>
              <a:rPr sz="1700" dirty="0" smtClean="0">
                <a:latin typeface="Calibri" panose="020F0502020204030204" pitchFamily="34" charset="0"/>
                <a:ea typeface="+mn-ea"/>
                <a:cs typeface="+mn-cs"/>
                <a:sym typeface="Verdana"/>
              </a:rPr>
              <a:t>(</a:t>
            </a:r>
            <a:r>
              <a:rPr sz="1700" dirty="0">
                <a:latin typeface="Calibri" panose="020F0502020204030204" pitchFamily="34" charset="0"/>
                <a:ea typeface="+mn-ea"/>
                <a:cs typeface="+mn-cs"/>
                <a:sym typeface="Verdana"/>
              </a:rPr>
              <a:t>a)   conduct outside England and Wales as well as (or instead of) conduct within England and Wales;</a:t>
            </a:r>
            <a:br>
              <a:rPr sz="1700" dirty="0">
                <a:latin typeface="Calibri" panose="020F0502020204030204" pitchFamily="34" charset="0"/>
                <a:ea typeface="+mn-ea"/>
                <a:cs typeface="+mn-cs"/>
                <a:sym typeface="Verdana"/>
              </a:rPr>
            </a:br>
            <a:r>
              <a:rPr sz="1700" dirty="0">
                <a:latin typeface="Calibri" panose="020F0502020204030204" pitchFamily="34" charset="0"/>
                <a:ea typeface="+mn-ea"/>
                <a:cs typeface="+mn-cs"/>
                <a:sym typeface="Verdana"/>
              </a:rPr>
              <a:t>(b)   respondents who are, or may become, involved in other respects as well as (or instead of) respondents who force or attempt to force, or may force or attempt to force, a person to enter into a marriage;</a:t>
            </a:r>
            <a:br>
              <a:rPr sz="1700" dirty="0">
                <a:latin typeface="Calibri" panose="020F0502020204030204" pitchFamily="34" charset="0"/>
                <a:ea typeface="+mn-ea"/>
                <a:cs typeface="+mn-cs"/>
                <a:sym typeface="Verdana"/>
              </a:rPr>
            </a:br>
            <a:r>
              <a:rPr sz="1700" dirty="0">
                <a:latin typeface="Calibri" panose="020F0502020204030204" pitchFamily="34" charset="0"/>
                <a:ea typeface="+mn-ea"/>
                <a:cs typeface="+mn-cs"/>
                <a:sym typeface="Verdana"/>
              </a:rPr>
              <a:t>(c)     other persons who are, or may become, involved in other respects as well as respondents of any kind.</a:t>
            </a:r>
          </a:p>
          <a:p>
            <a:pPr marL="374904" indent="-374904" algn="r" defTabSz="187452">
              <a:lnSpc>
                <a:spcPts val="1600"/>
              </a:lnSpc>
              <a:spcBef>
                <a:spcPts val="0"/>
              </a:spcBef>
              <a:tabLst>
                <a:tab pos="241300" algn="l"/>
                <a:tab pos="368300" algn="l"/>
              </a:tabLst>
              <a:defRPr sz="738">
                <a:solidFill>
                  <a:srgbClr val="333335"/>
                </a:solidFill>
                <a:latin typeface="+mn-lt"/>
                <a:ea typeface="+mn-ea"/>
                <a:cs typeface="+mn-cs"/>
                <a:sym typeface="Verdana"/>
              </a:defRPr>
            </a:pPr>
            <a:endParaRPr sz="1600" dirty="0">
              <a:latin typeface="+mn-lt"/>
              <a:ea typeface="+mn-ea"/>
              <a:cs typeface="+mn-cs"/>
              <a:sym typeface="Verdana"/>
            </a:endParaRPr>
          </a:p>
        </p:txBody>
      </p:sp>
      <p:sp>
        <p:nvSpPr>
          <p:cNvPr id="4" name="TextBox 7"/>
          <p:cNvSpPr txBox="1"/>
          <p:nvPr/>
        </p:nvSpPr>
        <p:spPr>
          <a:xfrm>
            <a:off x="6489927" y="6022995"/>
            <a:ext cx="2284825" cy="3330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u="sng">
                <a:solidFill>
                  <a:srgbClr val="00007E"/>
                </a:solidFill>
              </a:defRPr>
            </a:lvl1pPr>
          </a:lstStyle>
          <a:p>
            <a:r>
              <a:rPr dirty="0"/>
              <a:t>www.5pumpcourt.com</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itle 1"/>
          <p:cNvSpPr txBox="1">
            <a:spLocks noGrp="1"/>
          </p:cNvSpPr>
          <p:nvPr>
            <p:ph type="ctrTitle"/>
          </p:nvPr>
        </p:nvSpPr>
        <p:spPr>
          <a:prstGeom prst="rect">
            <a:avLst/>
          </a:prstGeom>
        </p:spPr>
        <p:txBody>
          <a:bodyPr/>
          <a:lstStyle/>
          <a:p>
            <a:r>
              <a:rPr b="1" dirty="0"/>
              <a:t>Our presenters</a:t>
            </a:r>
          </a:p>
        </p:txBody>
      </p:sp>
      <p:sp>
        <p:nvSpPr>
          <p:cNvPr id="28" name="Subtitle 2"/>
          <p:cNvSpPr txBox="1">
            <a:spLocks noGrp="1"/>
          </p:cNvSpPr>
          <p:nvPr>
            <p:ph type="subTitle" sz="half" idx="1"/>
          </p:nvPr>
        </p:nvSpPr>
        <p:spPr>
          <a:xfrm>
            <a:off x="755575" y="3212976"/>
            <a:ext cx="7704858" cy="2736304"/>
          </a:xfrm>
          <a:prstGeom prst="rect">
            <a:avLst/>
          </a:prstGeom>
        </p:spPr>
        <p:txBody>
          <a:bodyPr>
            <a:normAutofit/>
          </a:bodyPr>
          <a:lstStyle/>
          <a:p>
            <a:pPr algn="l">
              <a:defRPr>
                <a:solidFill>
                  <a:srgbClr val="000000"/>
                </a:solidFill>
              </a:defRPr>
            </a:pPr>
            <a:r>
              <a:rPr lang="en-GB" dirty="0"/>
              <a:t>Adrian Hall: </a:t>
            </a:r>
            <a:r>
              <a:rPr lang="en-GB" u="sng" dirty="0">
                <a:solidFill>
                  <a:srgbClr val="0000FF"/>
                </a:solidFill>
                <a:uFill>
                  <a:solidFill>
                    <a:srgbClr val="0000FF"/>
                  </a:solidFill>
                </a:uFill>
                <a:hlinkClick r:id="rId2"/>
              </a:rPr>
              <a:t>adrianhall@5pumpcourt.com</a:t>
            </a:r>
            <a:r>
              <a:rPr lang="en-GB" dirty="0"/>
              <a:t> </a:t>
            </a:r>
          </a:p>
          <a:p>
            <a:pPr algn="l">
              <a:defRPr>
                <a:solidFill>
                  <a:srgbClr val="000000"/>
                </a:solidFill>
              </a:defRPr>
            </a:pPr>
            <a:r>
              <a:rPr dirty="0" smtClean="0"/>
              <a:t>Kemi </a:t>
            </a:r>
            <a:r>
              <a:rPr dirty="0" err="1" smtClean="0"/>
              <a:t>Oj</a:t>
            </a:r>
            <a:r>
              <a:rPr lang="en-GB" dirty="0" smtClean="0"/>
              <a:t>u</a:t>
            </a:r>
            <a:r>
              <a:rPr dirty="0" err="1" smtClean="0"/>
              <a:t>tiku</a:t>
            </a:r>
            <a:r>
              <a:rPr dirty="0"/>
              <a:t>: </a:t>
            </a:r>
            <a:r>
              <a:rPr u="sng" dirty="0" err="1" smtClean="0">
                <a:solidFill>
                  <a:srgbClr val="0000FF"/>
                </a:solidFill>
                <a:uFill>
                  <a:solidFill>
                    <a:srgbClr val="0000FF"/>
                  </a:solidFill>
                </a:uFill>
                <a:hlinkClick r:id="rId3"/>
              </a:rPr>
              <a:t>kemioj</a:t>
            </a:r>
            <a:r>
              <a:rPr lang="en-GB" u="sng" dirty="0" smtClean="0">
                <a:solidFill>
                  <a:srgbClr val="0000FF"/>
                </a:solidFill>
                <a:uFill>
                  <a:solidFill>
                    <a:srgbClr val="0000FF"/>
                  </a:solidFill>
                </a:uFill>
                <a:hlinkClick r:id="rId3"/>
              </a:rPr>
              <a:t>u</a:t>
            </a:r>
            <a:r>
              <a:rPr u="sng" dirty="0" smtClean="0">
                <a:solidFill>
                  <a:srgbClr val="0000FF"/>
                </a:solidFill>
                <a:uFill>
                  <a:solidFill>
                    <a:srgbClr val="0000FF"/>
                  </a:solidFill>
                </a:uFill>
                <a:hlinkClick r:id="rId3"/>
              </a:rPr>
              <a:t>tiku@5pumpcourt.com</a:t>
            </a:r>
            <a:endParaRPr u="sng" dirty="0">
              <a:solidFill>
                <a:srgbClr val="0000FF"/>
              </a:solidFill>
              <a:uFill>
                <a:solidFill>
                  <a:srgbClr val="0000FF"/>
                </a:solidFill>
              </a:uFill>
              <a:hlinkClick r:id="rId3"/>
            </a:endParaRPr>
          </a:p>
          <a:p>
            <a:pPr algn="l">
              <a:defRPr>
                <a:solidFill>
                  <a:srgbClr val="000000"/>
                </a:solidFill>
              </a:defRPr>
            </a:pPr>
            <a:r>
              <a:rPr dirty="0" smtClean="0"/>
              <a:t>Darren </a:t>
            </a:r>
            <a:r>
              <a:rPr dirty="0"/>
              <a:t>Ward: </a:t>
            </a:r>
            <a:r>
              <a:rPr u="sng" dirty="0">
                <a:solidFill>
                  <a:srgbClr val="0000FF"/>
                </a:solidFill>
                <a:uFill>
                  <a:solidFill>
                    <a:srgbClr val="0000FF"/>
                  </a:solidFill>
                </a:uFill>
                <a:hlinkClick r:id="rId4"/>
              </a:rPr>
              <a:t>darrenward@5pumpcourt.com</a:t>
            </a:r>
            <a:r>
              <a:rPr dirty="0"/>
              <a:t> </a:t>
            </a:r>
          </a:p>
        </p:txBody>
      </p:sp>
      <p:sp>
        <p:nvSpPr>
          <p:cNvPr id="29" name="TextBox 3"/>
          <p:cNvSpPr txBox="1"/>
          <p:nvPr/>
        </p:nvSpPr>
        <p:spPr>
          <a:xfrm>
            <a:off x="6273904" y="6093295"/>
            <a:ext cx="2284825" cy="33308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u="sng">
                <a:solidFill>
                  <a:srgbClr val="00007E"/>
                </a:solidFill>
              </a:defRPr>
            </a:lvl1pPr>
          </a:lstStyle>
          <a:p>
            <a:r>
              <a:rPr dirty="0"/>
              <a:t>www.5pumpcourt.com</a:t>
            </a:r>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Section 63C"/>
          <p:cNvSpPr txBox="1">
            <a:spLocks noGrp="1"/>
          </p:cNvSpPr>
          <p:nvPr>
            <p:ph type="ctrTitle"/>
          </p:nvPr>
        </p:nvSpPr>
        <p:spPr>
          <a:xfrm>
            <a:off x="683568" y="980729"/>
            <a:ext cx="7772401" cy="864096"/>
          </a:xfrm>
          <a:prstGeom prst="rect">
            <a:avLst/>
          </a:prstGeom>
        </p:spPr>
        <p:txBody>
          <a:bodyPr>
            <a:normAutofit/>
          </a:bodyPr>
          <a:lstStyle/>
          <a:p>
            <a:r>
              <a:rPr sz="3200" b="1" dirty="0"/>
              <a:t>Section 63C</a:t>
            </a:r>
          </a:p>
        </p:txBody>
      </p:sp>
      <p:sp>
        <p:nvSpPr>
          <p:cNvPr id="90" name="(1)     The court may make a forced marriage protection order –…"/>
          <p:cNvSpPr txBox="1">
            <a:spLocks noGrp="1"/>
          </p:cNvSpPr>
          <p:nvPr>
            <p:ph type="subTitle" idx="1"/>
          </p:nvPr>
        </p:nvSpPr>
        <p:spPr>
          <a:xfrm>
            <a:off x="683568" y="1916832"/>
            <a:ext cx="7704858" cy="3991104"/>
          </a:xfrm>
          <a:prstGeom prst="rect">
            <a:avLst/>
          </a:prstGeom>
        </p:spPr>
        <p:txBody>
          <a:bodyPr>
            <a:normAutofit fontScale="85000" lnSpcReduction="20000"/>
          </a:bodyPr>
          <a:lstStyle/>
          <a:p>
            <a:pPr algn="l" defTabSz="365760">
              <a:spcBef>
                <a:spcPts val="200"/>
              </a:spcBef>
              <a:defRPr sz="1480">
                <a:latin typeface="+mn-lt"/>
                <a:ea typeface="+mn-ea"/>
                <a:cs typeface="+mn-cs"/>
                <a:sym typeface="Verdana"/>
              </a:defRPr>
            </a:pPr>
            <a:r>
              <a:rPr dirty="0">
                <a:latin typeface="Calibri" panose="020F0502020204030204" pitchFamily="34" charset="0"/>
              </a:rPr>
              <a:t>(1)     </a:t>
            </a:r>
            <a:r>
              <a:rPr sz="2000" dirty="0">
                <a:latin typeface="Calibri" panose="020F0502020204030204" pitchFamily="34" charset="0"/>
              </a:rPr>
              <a:t>The court may make a forced marriage protection order </a:t>
            </a:r>
            <a:r>
              <a:rPr sz="2000" dirty="0" smtClean="0">
                <a:latin typeface="Calibri" panose="020F0502020204030204" pitchFamily="34" charset="0"/>
              </a:rPr>
              <a:t>–</a:t>
            </a:r>
            <a:endParaRPr lang="en-GB" sz="2000" dirty="0" smtClean="0">
              <a:latin typeface="Calibri" panose="020F0502020204030204" pitchFamily="34" charset="0"/>
            </a:endParaRPr>
          </a:p>
          <a:p>
            <a:pPr algn="l" defTabSz="365760">
              <a:spcBef>
                <a:spcPts val="200"/>
              </a:spcBef>
              <a:defRPr sz="1480">
                <a:latin typeface="+mn-lt"/>
                <a:ea typeface="+mn-ea"/>
                <a:cs typeface="+mn-cs"/>
                <a:sym typeface="Verdana"/>
              </a:defRPr>
            </a:pPr>
            <a:r>
              <a:rPr lang="en-GB" sz="2000" dirty="0">
                <a:latin typeface="Calibri" panose="020F0502020204030204" pitchFamily="34" charset="0"/>
              </a:rPr>
              <a:t>	</a:t>
            </a:r>
            <a:r>
              <a:rPr sz="2000" dirty="0" smtClean="0">
                <a:latin typeface="Calibri" panose="020F0502020204030204" pitchFamily="34" charset="0"/>
              </a:rPr>
              <a:t>(</a:t>
            </a:r>
            <a:r>
              <a:rPr sz="2000" dirty="0">
                <a:latin typeface="Calibri" panose="020F0502020204030204" pitchFamily="34" charset="0"/>
              </a:rPr>
              <a:t>a)     on an application being made to it; or</a:t>
            </a:r>
            <a:br>
              <a:rPr sz="2000" dirty="0">
                <a:latin typeface="Calibri" panose="020F0502020204030204" pitchFamily="34" charset="0"/>
              </a:rPr>
            </a:br>
            <a:r>
              <a:rPr lang="en-GB" sz="2000" dirty="0" smtClean="0">
                <a:latin typeface="Calibri" panose="020F0502020204030204" pitchFamily="34" charset="0"/>
              </a:rPr>
              <a:t>	</a:t>
            </a:r>
            <a:r>
              <a:rPr sz="2000" dirty="0" smtClean="0">
                <a:latin typeface="Calibri" panose="020F0502020204030204" pitchFamily="34" charset="0"/>
              </a:rPr>
              <a:t>(</a:t>
            </a:r>
            <a:r>
              <a:rPr sz="2000" dirty="0">
                <a:latin typeface="Calibri" panose="020F0502020204030204" pitchFamily="34" charset="0"/>
              </a:rPr>
              <a:t>b)     without an application being made to it but in the circumstances mentioned in subsection (</a:t>
            </a:r>
            <a:r>
              <a:rPr sz="2000" b="1" dirty="0">
                <a:latin typeface="Calibri" panose="020F0502020204030204" pitchFamily="34" charset="0"/>
              </a:rPr>
              <a:t>6</a:t>
            </a:r>
            <a:r>
              <a:rPr sz="2000" dirty="0">
                <a:latin typeface="Calibri" panose="020F0502020204030204" pitchFamily="34" charset="0"/>
              </a:rPr>
              <a:t>).</a:t>
            </a:r>
            <a:br>
              <a:rPr sz="2000" dirty="0">
                <a:latin typeface="Calibri" panose="020F0502020204030204" pitchFamily="34" charset="0"/>
              </a:rPr>
            </a:br>
            <a:endParaRPr sz="2000" dirty="0">
              <a:solidFill>
                <a:srgbClr val="39393A"/>
              </a:solidFill>
              <a:latin typeface="Calibri" panose="020F0502020204030204" pitchFamily="34" charset="0"/>
            </a:endParaRPr>
          </a:p>
          <a:p>
            <a:pPr algn="l" defTabSz="365760">
              <a:spcBef>
                <a:spcPts val="200"/>
              </a:spcBef>
              <a:defRPr sz="1480">
                <a:latin typeface="+mn-lt"/>
                <a:ea typeface="+mn-ea"/>
                <a:cs typeface="+mn-cs"/>
                <a:sym typeface="Verdana"/>
              </a:defRPr>
            </a:pPr>
            <a:r>
              <a:rPr sz="2000" dirty="0">
                <a:latin typeface="Calibri" panose="020F0502020204030204" pitchFamily="34" charset="0"/>
              </a:rPr>
              <a:t>(</a:t>
            </a:r>
            <a:r>
              <a:rPr sz="2000" b="1" dirty="0">
                <a:latin typeface="Calibri" panose="020F0502020204030204" pitchFamily="34" charset="0"/>
              </a:rPr>
              <a:t>2</a:t>
            </a:r>
            <a:r>
              <a:rPr sz="2000" dirty="0">
                <a:latin typeface="Calibri" panose="020F0502020204030204" pitchFamily="34" charset="0"/>
              </a:rPr>
              <a:t>)     An application may be made by </a:t>
            </a:r>
            <a:r>
              <a:rPr sz="2000" dirty="0" smtClean="0">
                <a:latin typeface="Calibri" panose="020F0502020204030204" pitchFamily="34" charset="0"/>
              </a:rPr>
              <a:t>–</a:t>
            </a:r>
            <a:endParaRPr lang="en-GB" sz="2000" dirty="0">
              <a:solidFill>
                <a:srgbClr val="39393A"/>
              </a:solidFill>
              <a:latin typeface="Calibri" panose="020F0502020204030204" pitchFamily="34" charset="0"/>
            </a:endParaRPr>
          </a:p>
          <a:p>
            <a:pPr algn="l" defTabSz="365760">
              <a:spcBef>
                <a:spcPts val="200"/>
              </a:spcBef>
              <a:defRPr sz="1480">
                <a:latin typeface="+mn-lt"/>
                <a:ea typeface="+mn-ea"/>
                <a:cs typeface="+mn-cs"/>
                <a:sym typeface="Verdana"/>
              </a:defRPr>
            </a:pPr>
            <a:r>
              <a:rPr lang="en-GB" sz="2000" dirty="0">
                <a:solidFill>
                  <a:srgbClr val="39393A"/>
                </a:solidFill>
                <a:latin typeface="Calibri" panose="020F0502020204030204" pitchFamily="34" charset="0"/>
              </a:rPr>
              <a:t>	</a:t>
            </a:r>
            <a:r>
              <a:rPr sz="2000" dirty="0" smtClean="0">
                <a:latin typeface="Calibri" panose="020F0502020204030204" pitchFamily="34" charset="0"/>
              </a:rPr>
              <a:t>(</a:t>
            </a:r>
            <a:r>
              <a:rPr sz="2000" dirty="0">
                <a:latin typeface="Calibri" panose="020F0502020204030204" pitchFamily="34" charset="0"/>
              </a:rPr>
              <a:t>a)     the person who is to be protected by the order; or</a:t>
            </a:r>
            <a:br>
              <a:rPr sz="2000" dirty="0">
                <a:latin typeface="Calibri" panose="020F0502020204030204" pitchFamily="34" charset="0"/>
              </a:rPr>
            </a:br>
            <a:r>
              <a:rPr lang="en-GB" sz="2000" dirty="0" smtClean="0">
                <a:latin typeface="Calibri" panose="020F0502020204030204" pitchFamily="34" charset="0"/>
              </a:rPr>
              <a:t>	</a:t>
            </a:r>
            <a:r>
              <a:rPr sz="2000" dirty="0" smtClean="0">
                <a:latin typeface="Calibri" panose="020F0502020204030204" pitchFamily="34" charset="0"/>
              </a:rPr>
              <a:t>(</a:t>
            </a:r>
            <a:r>
              <a:rPr sz="2000" dirty="0">
                <a:latin typeface="Calibri" panose="020F0502020204030204" pitchFamily="34" charset="0"/>
              </a:rPr>
              <a:t>b)     a relevant third party.</a:t>
            </a:r>
            <a:br>
              <a:rPr sz="2000" dirty="0">
                <a:latin typeface="Calibri" panose="020F0502020204030204" pitchFamily="34" charset="0"/>
              </a:rPr>
            </a:br>
            <a:endParaRPr sz="2000" dirty="0">
              <a:latin typeface="Calibri" panose="020F0502020204030204" pitchFamily="34" charset="0"/>
            </a:endParaRPr>
          </a:p>
          <a:p>
            <a:pPr algn="l" defTabSz="365760">
              <a:spcBef>
                <a:spcPts val="200"/>
              </a:spcBef>
              <a:defRPr sz="1120"/>
            </a:pPr>
            <a:r>
              <a:rPr sz="2000" dirty="0">
                <a:latin typeface="Calibri" panose="020F0502020204030204" pitchFamily="34" charset="0"/>
                <a:ea typeface="+mn-ea"/>
                <a:cs typeface="+mn-cs"/>
                <a:sym typeface="Verdana"/>
              </a:rPr>
              <a:t>(3)     An application may be made by any other person with the </a:t>
            </a:r>
            <a:r>
              <a:rPr sz="2000" dirty="0" err="1" smtClean="0">
                <a:latin typeface="Calibri" panose="020F0502020204030204" pitchFamily="34" charset="0"/>
                <a:ea typeface="+mn-ea"/>
                <a:cs typeface="+mn-cs"/>
                <a:sym typeface="Verdana"/>
              </a:rPr>
              <a:t>leav</a:t>
            </a:r>
            <a:r>
              <a:rPr lang="en-GB" sz="2000" dirty="0" smtClean="0">
                <a:latin typeface="Calibri" panose="020F0502020204030204" pitchFamily="34" charset="0"/>
                <a:ea typeface="+mn-ea"/>
                <a:cs typeface="+mn-cs"/>
                <a:sym typeface="Verdana"/>
              </a:rPr>
              <a:t>e</a:t>
            </a:r>
            <a:r>
              <a:rPr sz="2000" dirty="0" smtClean="0">
                <a:latin typeface="Calibri" panose="020F0502020204030204" pitchFamily="34" charset="0"/>
                <a:ea typeface="+mn-ea"/>
                <a:cs typeface="+mn-cs"/>
                <a:sym typeface="Verdana"/>
              </a:rPr>
              <a:t> </a:t>
            </a:r>
            <a:r>
              <a:rPr sz="2000" dirty="0">
                <a:latin typeface="Calibri" panose="020F0502020204030204" pitchFamily="34" charset="0"/>
                <a:ea typeface="+mn-ea"/>
                <a:cs typeface="+mn-cs"/>
                <a:sym typeface="Verdana"/>
              </a:rPr>
              <a:t>of the court.</a:t>
            </a:r>
            <a:r>
              <a:rPr dirty="0"/>
              <a:t/>
            </a:r>
            <a:br>
              <a:rPr dirty="0"/>
            </a:br>
            <a:endParaRPr dirty="0">
              <a:solidFill>
                <a:srgbClr val="39393A"/>
              </a:solidFill>
            </a:endParaRPr>
          </a:p>
        </p:txBody>
      </p:sp>
      <p:sp>
        <p:nvSpPr>
          <p:cNvPr id="4" name="TextBox 7"/>
          <p:cNvSpPr txBox="1"/>
          <p:nvPr/>
        </p:nvSpPr>
        <p:spPr>
          <a:xfrm>
            <a:off x="6489927" y="6022995"/>
            <a:ext cx="2284825" cy="3330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u="sng">
                <a:solidFill>
                  <a:srgbClr val="00007E"/>
                </a:solidFill>
              </a:defRPr>
            </a:lvl1pPr>
          </a:lstStyle>
          <a:p>
            <a:r>
              <a:rPr dirty="0"/>
              <a:t>www.5pumpcourt.com</a:t>
            </a:r>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itle 1"/>
          <p:cNvSpPr txBox="1">
            <a:spLocks noGrp="1"/>
          </p:cNvSpPr>
          <p:nvPr>
            <p:ph type="ctrTitle"/>
          </p:nvPr>
        </p:nvSpPr>
        <p:spPr>
          <a:xfrm>
            <a:off x="580020" y="1187461"/>
            <a:ext cx="7844409" cy="576065"/>
          </a:xfrm>
          <a:prstGeom prst="rect">
            <a:avLst/>
          </a:prstGeom>
        </p:spPr>
        <p:txBody>
          <a:bodyPr>
            <a:normAutofit fontScale="90000"/>
          </a:bodyPr>
          <a:lstStyle/>
          <a:p>
            <a:r>
              <a:rPr b="1" dirty="0"/>
              <a:t>Section </a:t>
            </a:r>
            <a:r>
              <a:rPr b="1" dirty="0" smtClean="0"/>
              <a:t>63</a:t>
            </a:r>
            <a:r>
              <a:rPr lang="en-GB" b="1" dirty="0"/>
              <a:t>C</a:t>
            </a:r>
            <a:r>
              <a:rPr b="1" dirty="0" smtClean="0"/>
              <a:t>A</a:t>
            </a:r>
            <a:endParaRPr b="1" dirty="0"/>
          </a:p>
        </p:txBody>
      </p:sp>
      <p:sp>
        <p:nvSpPr>
          <p:cNvPr id="93" name="Subtitle 2"/>
          <p:cNvSpPr txBox="1">
            <a:spLocks noGrp="1"/>
          </p:cNvSpPr>
          <p:nvPr>
            <p:ph type="subTitle" idx="1"/>
          </p:nvPr>
        </p:nvSpPr>
        <p:spPr>
          <a:xfrm>
            <a:off x="605907" y="2123600"/>
            <a:ext cx="7792634" cy="3838516"/>
          </a:xfrm>
          <a:prstGeom prst="rect">
            <a:avLst/>
          </a:prstGeom>
        </p:spPr>
        <p:txBody>
          <a:bodyPr/>
          <a:lstStyle/>
          <a:p>
            <a:pPr algn="l" defTabSz="713231">
              <a:spcBef>
                <a:spcPts val="500"/>
              </a:spcBef>
              <a:defRPr sz="2184"/>
            </a:pPr>
            <a:r>
              <a:rPr dirty="0"/>
              <a:t>(5) A person guilty of an offence under this section is liable </a:t>
            </a:r>
            <a:r>
              <a:rPr dirty="0" smtClean="0"/>
              <a:t>–</a:t>
            </a:r>
            <a:endParaRPr lang="en-GB" dirty="0">
              <a:solidFill>
                <a:srgbClr val="39393A"/>
              </a:solidFill>
            </a:endParaRPr>
          </a:p>
          <a:p>
            <a:pPr algn="l" defTabSz="713231">
              <a:spcBef>
                <a:spcPts val="500"/>
              </a:spcBef>
              <a:defRPr sz="2184"/>
            </a:pPr>
            <a:r>
              <a:rPr lang="en-GB" dirty="0">
                <a:solidFill>
                  <a:srgbClr val="39393A"/>
                </a:solidFill>
              </a:rPr>
              <a:t>	</a:t>
            </a:r>
            <a:r>
              <a:rPr dirty="0" smtClean="0"/>
              <a:t>(</a:t>
            </a:r>
            <a:r>
              <a:rPr dirty="0"/>
              <a:t>a) </a:t>
            </a:r>
            <a:r>
              <a:rPr lang="en-GB" dirty="0"/>
              <a:t>O</a:t>
            </a:r>
            <a:r>
              <a:rPr dirty="0" smtClean="0"/>
              <a:t>n </a:t>
            </a:r>
            <a:r>
              <a:rPr dirty="0"/>
              <a:t>conviction on indictment, to imprisonment for a term not exceeding five years, or a fine, or both</a:t>
            </a:r>
            <a:r>
              <a:rPr dirty="0" smtClean="0"/>
              <a:t>;</a:t>
            </a:r>
            <a:endParaRPr lang="en-GB" dirty="0" smtClean="0"/>
          </a:p>
          <a:p>
            <a:pPr algn="l" defTabSz="713231">
              <a:spcBef>
                <a:spcPts val="500"/>
              </a:spcBef>
              <a:defRPr sz="2184"/>
            </a:pPr>
            <a:r>
              <a:rPr lang="en-GB" dirty="0"/>
              <a:t>	</a:t>
            </a:r>
            <a:r>
              <a:rPr dirty="0" smtClean="0"/>
              <a:t>(</a:t>
            </a:r>
            <a:r>
              <a:rPr dirty="0"/>
              <a:t>b) </a:t>
            </a:r>
            <a:r>
              <a:rPr lang="en-GB" dirty="0"/>
              <a:t>O</a:t>
            </a:r>
            <a:r>
              <a:rPr dirty="0" smtClean="0"/>
              <a:t>n </a:t>
            </a:r>
            <a:r>
              <a:rPr dirty="0"/>
              <a:t>summary conviction, to imprisonment for a term not exceeding 12 months, or a fine, or both.</a:t>
            </a:r>
            <a:br>
              <a:rPr dirty="0"/>
            </a:br>
            <a:r>
              <a:rPr dirty="0"/>
              <a:t> </a:t>
            </a:r>
            <a:br>
              <a:rPr dirty="0"/>
            </a:br>
            <a:endParaRPr dirty="0"/>
          </a:p>
        </p:txBody>
      </p:sp>
      <p:sp>
        <p:nvSpPr>
          <p:cNvPr id="94" name="TextBox 7"/>
          <p:cNvSpPr txBox="1"/>
          <p:nvPr/>
        </p:nvSpPr>
        <p:spPr>
          <a:xfrm>
            <a:off x="6489927" y="6022995"/>
            <a:ext cx="2284825" cy="3330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u="sng">
                <a:solidFill>
                  <a:srgbClr val="00007E"/>
                </a:solidFill>
              </a:defRPr>
            </a:lvl1pPr>
          </a:lstStyle>
          <a:p>
            <a:r>
              <a:t>www.5pumpcourt.com</a:t>
            </a:r>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Re K (Forced Marriage: Passport Order) [2020] EWCA Civ 190"/>
          <p:cNvSpPr txBox="1">
            <a:spLocks noGrp="1"/>
          </p:cNvSpPr>
          <p:nvPr>
            <p:ph type="ctrTitle"/>
          </p:nvPr>
        </p:nvSpPr>
        <p:spPr>
          <a:xfrm>
            <a:off x="685800" y="1522351"/>
            <a:ext cx="7772400" cy="1470026"/>
          </a:xfrm>
          <a:prstGeom prst="rect">
            <a:avLst/>
          </a:prstGeom>
        </p:spPr>
        <p:txBody>
          <a:bodyPr>
            <a:normAutofit/>
          </a:bodyPr>
          <a:lstStyle/>
          <a:p>
            <a:r>
              <a:rPr sz="3200" b="1" dirty="0"/>
              <a:t>Re K (Forced Marriage: Passport Order) [2020] EWCA </a:t>
            </a:r>
            <a:r>
              <a:rPr sz="3200" b="1" dirty="0" err="1"/>
              <a:t>Civ</a:t>
            </a:r>
            <a:r>
              <a:rPr sz="3200" b="1" dirty="0"/>
              <a:t> 190</a:t>
            </a:r>
          </a:p>
        </p:txBody>
      </p:sp>
      <p:sp>
        <p:nvSpPr>
          <p:cNvPr id="97" name="The Family Court considers Forced Marriage Protection Orders ['FMPO'] made under Family Law Act 1996, (s 63A) where the subject of the order is an adult who does not lack mental capacity and Passport Orders as part of a FMPO. A route map."/>
          <p:cNvSpPr txBox="1">
            <a:spLocks noGrp="1"/>
          </p:cNvSpPr>
          <p:nvPr>
            <p:ph type="subTitle" sz="half" idx="1"/>
          </p:nvPr>
        </p:nvSpPr>
        <p:spPr>
          <a:xfrm>
            <a:off x="755576" y="2996952"/>
            <a:ext cx="7704857" cy="2736305"/>
          </a:xfrm>
          <a:prstGeom prst="rect">
            <a:avLst/>
          </a:prstGeom>
        </p:spPr>
        <p:txBody>
          <a:bodyPr>
            <a:noAutofit/>
          </a:bodyPr>
          <a:lstStyle>
            <a:lvl1pPr algn="l" defTabSz="841247">
              <a:defRPr sz="2576"/>
            </a:lvl1pPr>
          </a:lstStyle>
          <a:p>
            <a:r>
              <a:rPr sz="2400" dirty="0"/>
              <a:t>The Family Court considers Forced Marriage Protection Orders ['FMPO'] made under Family Law Act 1996, (s 63A) where the subject of the order is an adult who does not lack mental capacity and Passport Orders as part of a FMPO. A route map. </a:t>
            </a:r>
          </a:p>
        </p:txBody>
      </p:sp>
      <p:sp>
        <p:nvSpPr>
          <p:cNvPr id="4" name="TextBox 7"/>
          <p:cNvSpPr txBox="1"/>
          <p:nvPr/>
        </p:nvSpPr>
        <p:spPr>
          <a:xfrm>
            <a:off x="6489927" y="6022995"/>
            <a:ext cx="2284825" cy="3330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u="sng">
                <a:solidFill>
                  <a:srgbClr val="00007E"/>
                </a:solidFill>
              </a:defRPr>
            </a:lvl1pPr>
          </a:lstStyle>
          <a:p>
            <a:r>
              <a:rPr dirty="0"/>
              <a:t>www.5pumpcourt.com</a:t>
            </a: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A Route Map"/>
          <p:cNvSpPr txBox="1">
            <a:spLocks noGrp="1"/>
          </p:cNvSpPr>
          <p:nvPr>
            <p:ph type="ctrTitle"/>
          </p:nvPr>
        </p:nvSpPr>
        <p:spPr>
          <a:xfrm>
            <a:off x="685800" y="1187102"/>
            <a:ext cx="7772400" cy="1470026"/>
          </a:xfrm>
          <a:prstGeom prst="rect">
            <a:avLst/>
          </a:prstGeom>
        </p:spPr>
        <p:txBody>
          <a:bodyPr/>
          <a:lstStyle/>
          <a:p>
            <a:r>
              <a:rPr b="1" dirty="0"/>
              <a:t>A Route Map</a:t>
            </a:r>
          </a:p>
        </p:txBody>
      </p:sp>
      <p:sp>
        <p:nvSpPr>
          <p:cNvPr id="100" name="Stage 1 -  Is for the court to establish the underlying facts based upon admissible evidence and by applying the civil standard of proof. The burden of proof will ordinarily be on the applicant who asserts the facts that are said to justify the making of"/>
          <p:cNvSpPr txBox="1">
            <a:spLocks noGrp="1"/>
          </p:cNvSpPr>
          <p:nvPr>
            <p:ph type="subTitle" sz="half" idx="1"/>
          </p:nvPr>
        </p:nvSpPr>
        <p:spPr>
          <a:xfrm>
            <a:off x="719571" y="2689658"/>
            <a:ext cx="7704858" cy="2656911"/>
          </a:xfrm>
          <a:prstGeom prst="rect">
            <a:avLst/>
          </a:prstGeom>
        </p:spPr>
        <p:txBody>
          <a:bodyPr/>
          <a:lstStyle/>
          <a:p>
            <a:pPr algn="just">
              <a:lnSpc>
                <a:spcPct val="100000"/>
              </a:lnSpc>
            </a:pPr>
            <a:r>
              <a:rPr b="1" dirty="0"/>
              <a:t>Stage 1</a:t>
            </a:r>
            <a:r>
              <a:rPr dirty="0"/>
              <a:t> -  Is for the court to establish the underlying facts based upon admissible evidence and by applying the civil standard of proof. The burden of proof will ordinarily be on the applicant who asserts the facts that are said to justify the making of a FMPO.</a:t>
            </a:r>
          </a:p>
        </p:txBody>
      </p:sp>
      <p:sp>
        <p:nvSpPr>
          <p:cNvPr id="4" name="TextBox 7"/>
          <p:cNvSpPr txBox="1"/>
          <p:nvPr/>
        </p:nvSpPr>
        <p:spPr>
          <a:xfrm>
            <a:off x="6489927" y="6022995"/>
            <a:ext cx="2284825" cy="3330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u="sng">
                <a:solidFill>
                  <a:srgbClr val="00007E"/>
                </a:solidFill>
              </a:defRPr>
            </a:lvl1pPr>
          </a:lstStyle>
          <a:p>
            <a:r>
              <a:rPr dirty="0"/>
              <a:t>www.5pumpcourt.com</a:t>
            </a:r>
          </a:p>
        </p:txBody>
      </p:sp>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556791"/>
            <a:ext cx="7772401" cy="1080121"/>
          </a:xfrm>
        </p:spPr>
        <p:txBody>
          <a:bodyPr/>
          <a:lstStyle/>
          <a:p>
            <a:r>
              <a:rPr lang="en-GB" b="1" dirty="0" smtClean="0"/>
              <a:t>A Route Map</a:t>
            </a:r>
            <a:endParaRPr lang="en-GB" b="1" dirty="0"/>
          </a:p>
        </p:txBody>
      </p:sp>
      <p:sp>
        <p:nvSpPr>
          <p:cNvPr id="3" name="Text Placeholder 2"/>
          <p:cNvSpPr>
            <a:spLocks noGrp="1"/>
          </p:cNvSpPr>
          <p:nvPr>
            <p:ph type="body" sz="half" idx="1"/>
          </p:nvPr>
        </p:nvSpPr>
        <p:spPr>
          <a:xfrm>
            <a:off x="755576" y="2852937"/>
            <a:ext cx="7704857" cy="3096344"/>
          </a:xfrm>
        </p:spPr>
        <p:txBody>
          <a:bodyPr>
            <a:normAutofit fontScale="85000" lnSpcReduction="20000"/>
          </a:bodyPr>
          <a:lstStyle/>
          <a:p>
            <a:r>
              <a:rPr lang="en-GB" b="1" dirty="0"/>
              <a:t>Stage 2 </a:t>
            </a:r>
            <a:r>
              <a:rPr lang="en-GB" dirty="0"/>
              <a:t>- Based on the facts that have been found, the court should determine whether or not the purpose identified in the FLA 1996 s.63A(1) is established, namely </a:t>
            </a:r>
            <a:r>
              <a:rPr lang="en-GB" i="1" dirty="0"/>
              <a:t>that there is a need to protect a person from being forced into a marriage or from any attempt to be forced into a marriage, or that a person has been forced into a marriage</a:t>
            </a:r>
            <a:r>
              <a:rPr lang="en-GB" dirty="0"/>
              <a:t>.</a:t>
            </a:r>
          </a:p>
          <a:p>
            <a:endParaRPr lang="en-GB" dirty="0"/>
          </a:p>
        </p:txBody>
      </p:sp>
      <p:sp>
        <p:nvSpPr>
          <p:cNvPr id="4" name="TextBox 7"/>
          <p:cNvSpPr txBox="1"/>
          <p:nvPr/>
        </p:nvSpPr>
        <p:spPr>
          <a:xfrm>
            <a:off x="6489927" y="6022995"/>
            <a:ext cx="2284825" cy="3330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u="sng">
                <a:solidFill>
                  <a:srgbClr val="00007E"/>
                </a:solidFill>
              </a:defRPr>
            </a:lvl1pPr>
          </a:lstStyle>
          <a:p>
            <a:r>
              <a:rPr dirty="0"/>
              <a:t>www.5pumpcourt.com</a:t>
            </a:r>
          </a:p>
        </p:txBody>
      </p:sp>
    </p:spTree>
    <p:extLst>
      <p:ext uri="{BB962C8B-B14F-4D97-AF65-F5344CB8AC3E}">
        <p14:creationId xmlns:p14="http://schemas.microsoft.com/office/powerpoint/2010/main" val="103096378"/>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196752"/>
            <a:ext cx="7772401" cy="1008112"/>
          </a:xfrm>
        </p:spPr>
        <p:txBody>
          <a:bodyPr/>
          <a:lstStyle/>
          <a:p>
            <a:r>
              <a:rPr lang="en-GB" b="1" dirty="0" smtClean="0"/>
              <a:t>A Route Map</a:t>
            </a:r>
            <a:endParaRPr lang="en-GB" b="1" dirty="0"/>
          </a:p>
        </p:txBody>
      </p:sp>
      <p:sp>
        <p:nvSpPr>
          <p:cNvPr id="3" name="Text Placeholder 2"/>
          <p:cNvSpPr>
            <a:spLocks noGrp="1"/>
          </p:cNvSpPr>
          <p:nvPr>
            <p:ph type="body" sz="half" idx="1"/>
          </p:nvPr>
        </p:nvSpPr>
        <p:spPr>
          <a:xfrm>
            <a:off x="755576" y="2060849"/>
            <a:ext cx="7704857" cy="3888432"/>
          </a:xfrm>
        </p:spPr>
        <p:txBody>
          <a:bodyPr>
            <a:normAutofit fontScale="77500" lnSpcReduction="20000"/>
          </a:bodyPr>
          <a:lstStyle/>
          <a:p>
            <a:r>
              <a:rPr lang="en-GB" b="1" dirty="0"/>
              <a:t>Stage 3</a:t>
            </a:r>
            <a:r>
              <a:rPr lang="en-GB" dirty="0"/>
              <a:t> -  Based on the facts that have been found, the court must then assess both the risks and the protective factors that relate to the particular circumstances of the PTBP. At the conclusion of this stage the court must explicitly consider whether or not the facts as found are sufficient to establish a real and immediate risk of the subject of the application suffering inhuman or degrading treatment sufficient to cross the </a:t>
            </a:r>
            <a:r>
              <a:rPr lang="en-GB" b="1" dirty="0"/>
              <a:t>ECHR Article 3</a:t>
            </a:r>
            <a:r>
              <a:rPr lang="en-GB" dirty="0"/>
              <a:t>, threshold.</a:t>
            </a:r>
          </a:p>
          <a:p>
            <a:endParaRPr lang="en-GB" dirty="0"/>
          </a:p>
        </p:txBody>
      </p:sp>
      <p:sp>
        <p:nvSpPr>
          <p:cNvPr id="4" name="TextBox 7"/>
          <p:cNvSpPr txBox="1"/>
          <p:nvPr/>
        </p:nvSpPr>
        <p:spPr>
          <a:xfrm>
            <a:off x="6489927" y="6022995"/>
            <a:ext cx="2284825" cy="3330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u="sng">
                <a:solidFill>
                  <a:srgbClr val="00007E"/>
                </a:solidFill>
              </a:defRPr>
            </a:lvl1pPr>
          </a:lstStyle>
          <a:p>
            <a:r>
              <a:rPr dirty="0"/>
              <a:t>www.5pumpcourt.com</a:t>
            </a:r>
          </a:p>
        </p:txBody>
      </p:sp>
    </p:spTree>
    <p:extLst>
      <p:ext uri="{BB962C8B-B14F-4D97-AF65-F5344CB8AC3E}">
        <p14:creationId xmlns:p14="http://schemas.microsoft.com/office/powerpoint/2010/main" val="3717667472"/>
      </p:ext>
    </p:extLst>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124744"/>
            <a:ext cx="7772401" cy="1008112"/>
          </a:xfrm>
        </p:spPr>
        <p:txBody>
          <a:bodyPr/>
          <a:lstStyle/>
          <a:p>
            <a:r>
              <a:rPr lang="en-GB" b="1" dirty="0" smtClean="0"/>
              <a:t>A Route Map</a:t>
            </a:r>
            <a:endParaRPr lang="en-GB" b="1" dirty="0"/>
          </a:p>
        </p:txBody>
      </p:sp>
      <p:sp>
        <p:nvSpPr>
          <p:cNvPr id="3" name="Text Placeholder 2"/>
          <p:cNvSpPr>
            <a:spLocks noGrp="1"/>
          </p:cNvSpPr>
          <p:nvPr>
            <p:ph type="body" sz="half" idx="1"/>
          </p:nvPr>
        </p:nvSpPr>
        <p:spPr>
          <a:xfrm>
            <a:off x="755576" y="2204864"/>
            <a:ext cx="7704857" cy="3816423"/>
          </a:xfrm>
        </p:spPr>
        <p:txBody>
          <a:bodyPr>
            <a:normAutofit fontScale="32500" lnSpcReduction="20000"/>
          </a:bodyPr>
          <a:lstStyle/>
          <a:p>
            <a:r>
              <a:rPr lang="en-GB" sz="4500" b="1" dirty="0"/>
              <a:t>Stage 4</a:t>
            </a:r>
            <a:r>
              <a:rPr lang="en-GB" sz="4500" dirty="0"/>
              <a:t> - If the facts are sufficient to establish a risk that the subject will experience conduct sufficient to satisfy ECHR Article 3, the court must then undertake the exercise of achieving an accommodation between the necessity of protecting the subject of the application from the risk of harm under Article 3 and the need to respect their family and private life under Article 8 and, within that, respect for their autonomy…In each case, the court should be encouraged to establish a bespoke order which pitches the intrusion on private and family life at the point which is necessary in order to meet the duty under Article 3, but no more. The length of the order, the breadth of the order and the elements within the order should vary from case to case to reflect the particular factual context; this is not a jurisdiction that should ordinarily attract a template approach.</a:t>
            </a:r>
          </a:p>
          <a:p>
            <a:endParaRPr lang="en-GB" dirty="0"/>
          </a:p>
        </p:txBody>
      </p:sp>
      <p:sp>
        <p:nvSpPr>
          <p:cNvPr id="4" name="TextBox 7"/>
          <p:cNvSpPr txBox="1"/>
          <p:nvPr/>
        </p:nvSpPr>
        <p:spPr>
          <a:xfrm>
            <a:off x="6489927" y="6022995"/>
            <a:ext cx="2284825" cy="3330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u="sng">
                <a:solidFill>
                  <a:srgbClr val="00007E"/>
                </a:solidFill>
              </a:defRPr>
            </a:lvl1pPr>
          </a:lstStyle>
          <a:p>
            <a:r>
              <a:rPr dirty="0"/>
              <a:t>www.5pumpcourt.com</a:t>
            </a:r>
          </a:p>
        </p:txBody>
      </p:sp>
    </p:spTree>
    <p:extLst>
      <p:ext uri="{BB962C8B-B14F-4D97-AF65-F5344CB8AC3E}">
        <p14:creationId xmlns:p14="http://schemas.microsoft.com/office/powerpoint/2010/main" val="3294736807"/>
      </p:ext>
    </p:extLst>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052736"/>
            <a:ext cx="7772401" cy="1152128"/>
          </a:xfrm>
        </p:spPr>
        <p:txBody>
          <a:bodyPr/>
          <a:lstStyle/>
          <a:p>
            <a:r>
              <a:rPr lang="en-GB" b="1" dirty="0"/>
              <a:t>McFarlane </a:t>
            </a:r>
            <a:r>
              <a:rPr lang="en-GB" b="1" dirty="0" smtClean="0"/>
              <a:t>P</a:t>
            </a:r>
            <a:endParaRPr lang="en-GB" b="1" dirty="0"/>
          </a:p>
        </p:txBody>
      </p:sp>
      <p:sp>
        <p:nvSpPr>
          <p:cNvPr id="3" name="Text Placeholder 2"/>
          <p:cNvSpPr>
            <a:spLocks noGrp="1"/>
          </p:cNvSpPr>
          <p:nvPr>
            <p:ph type="body" sz="half" idx="1"/>
          </p:nvPr>
        </p:nvSpPr>
        <p:spPr>
          <a:xfrm>
            <a:off x="755576" y="2060849"/>
            <a:ext cx="7704857" cy="3888432"/>
          </a:xfrm>
        </p:spPr>
        <p:txBody>
          <a:bodyPr>
            <a:normAutofit/>
          </a:bodyPr>
          <a:lstStyle/>
          <a:p>
            <a:pPr marL="179671" indent="-179671" algn="just" defTabSz="585215">
              <a:spcBef>
                <a:spcPts val="400"/>
              </a:spcBef>
              <a:buSzPct val="100000"/>
              <a:buChar char="•"/>
              <a:defRPr sz="1792"/>
            </a:pPr>
            <a:r>
              <a:rPr lang="en-GB" sz="1600" dirty="0"/>
              <a:t>The court has jurisdiction to make a FMPO to protect an adult who does not lack mental capacity.</a:t>
            </a:r>
          </a:p>
          <a:p>
            <a:pPr marL="179671" indent="-179671" algn="just" defTabSz="585215">
              <a:spcBef>
                <a:spcPts val="400"/>
              </a:spcBef>
              <a:buSzPct val="100000"/>
              <a:buChar char="•"/>
              <a:defRPr sz="1792"/>
            </a:pPr>
            <a:r>
              <a:rPr lang="en-GB" sz="1600" dirty="0"/>
              <a:t>S63(B)(1) can include a travel ban and/or confiscation of a passport. Very careful analysis of risk required. An open ended passport/travel ban in the most exceptional of circumstances. </a:t>
            </a:r>
          </a:p>
          <a:p>
            <a:pPr marL="179671" indent="-179671" algn="just" defTabSz="585215">
              <a:spcBef>
                <a:spcPts val="400"/>
              </a:spcBef>
              <a:buSzPct val="100000"/>
              <a:buChar char="•"/>
              <a:defRPr sz="1792"/>
            </a:pPr>
            <a:r>
              <a:rPr lang="en-GB" sz="1600" dirty="0"/>
              <a:t> In cases where there is potential conflict between Article 3 and Article 8 rights, the court must strive for an outcome which takes account of and achieves a reasonable accommodation between the competing rights. Where the evidence establishes a reasonable possibility that conduct sufficient to breach Article 3 may occur, the court must at least do what is necessary to protect any </a:t>
            </a:r>
            <a:r>
              <a:rPr lang="en-GB" sz="1600" dirty="0" smtClean="0"/>
              <a:t>potential victim </a:t>
            </a:r>
            <a:r>
              <a:rPr lang="en-GB" sz="1600" dirty="0"/>
              <a:t>from such a risk. </a:t>
            </a:r>
          </a:p>
        </p:txBody>
      </p:sp>
      <p:sp>
        <p:nvSpPr>
          <p:cNvPr id="4" name="TextBox 7"/>
          <p:cNvSpPr txBox="1"/>
          <p:nvPr/>
        </p:nvSpPr>
        <p:spPr>
          <a:xfrm>
            <a:off x="6489927" y="6022995"/>
            <a:ext cx="2284825" cy="3330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u="sng">
                <a:solidFill>
                  <a:srgbClr val="00007E"/>
                </a:solidFill>
              </a:defRPr>
            </a:lvl1pPr>
          </a:lstStyle>
          <a:p>
            <a:r>
              <a:rPr dirty="0"/>
              <a:t>www.5pumpcourt.com</a:t>
            </a:r>
          </a:p>
        </p:txBody>
      </p:sp>
    </p:spTree>
    <p:extLst>
      <p:ext uri="{BB962C8B-B14F-4D97-AF65-F5344CB8AC3E}">
        <p14:creationId xmlns:p14="http://schemas.microsoft.com/office/powerpoint/2010/main" val="2604123477"/>
      </p:ext>
    </p:extLst>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Any questions?</a:t>
            </a:r>
            <a:endParaRPr lang="en-GB" b="1" dirty="0"/>
          </a:p>
        </p:txBody>
      </p:sp>
      <p:sp>
        <p:nvSpPr>
          <p:cNvPr id="3" name="Text Placeholder 2"/>
          <p:cNvSpPr>
            <a:spLocks noGrp="1"/>
          </p:cNvSpPr>
          <p:nvPr>
            <p:ph type="body" sz="half" idx="1"/>
          </p:nvPr>
        </p:nvSpPr>
        <p:spPr/>
        <p:txBody>
          <a:bodyPr/>
          <a:lstStyle/>
          <a:p>
            <a:endParaRPr lang="en-GB" dirty="0"/>
          </a:p>
        </p:txBody>
      </p:sp>
      <p:sp>
        <p:nvSpPr>
          <p:cNvPr id="5" name="TextBox 7"/>
          <p:cNvSpPr txBox="1"/>
          <p:nvPr/>
        </p:nvSpPr>
        <p:spPr>
          <a:xfrm>
            <a:off x="6489927" y="6022995"/>
            <a:ext cx="2284825" cy="3330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u="sng">
                <a:solidFill>
                  <a:srgbClr val="00007E"/>
                </a:solidFill>
              </a:defRPr>
            </a:lvl1pPr>
          </a:lstStyle>
          <a:p>
            <a:r>
              <a:rPr dirty="0"/>
              <a:t>www.5pumpcourt.com</a:t>
            </a:r>
          </a:p>
        </p:txBody>
      </p:sp>
    </p:spTree>
    <p:extLst>
      <p:ext uri="{BB962C8B-B14F-4D97-AF65-F5344CB8AC3E}">
        <p14:creationId xmlns:p14="http://schemas.microsoft.com/office/powerpoint/2010/main" val="723809526"/>
      </p:ext>
    </p:extLst>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Title 1"/>
          <p:cNvSpPr txBox="1">
            <a:spLocks noGrp="1"/>
          </p:cNvSpPr>
          <p:nvPr>
            <p:ph type="ctrTitle"/>
          </p:nvPr>
        </p:nvSpPr>
        <p:spPr>
          <a:xfrm>
            <a:off x="580020" y="980728"/>
            <a:ext cx="7844409" cy="782798"/>
          </a:xfrm>
          <a:prstGeom prst="rect">
            <a:avLst/>
          </a:prstGeom>
        </p:spPr>
        <p:txBody>
          <a:bodyPr>
            <a:normAutofit/>
          </a:bodyPr>
          <a:lstStyle>
            <a:lvl1pPr>
              <a:defRPr sz="2800"/>
            </a:lvl1pPr>
          </a:lstStyle>
          <a:p>
            <a:r>
              <a:rPr sz="3200" b="1" dirty="0"/>
              <a:t>Contact us</a:t>
            </a:r>
          </a:p>
        </p:txBody>
      </p:sp>
      <p:sp>
        <p:nvSpPr>
          <p:cNvPr id="111" name="TextBox 10"/>
          <p:cNvSpPr txBox="1"/>
          <p:nvPr/>
        </p:nvSpPr>
        <p:spPr>
          <a:xfrm>
            <a:off x="1809407" y="5030825"/>
            <a:ext cx="2356834" cy="101030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1200"/>
            </a:pPr>
            <a:r>
              <a:t>Jay Dorton: Family Practice Manager</a:t>
            </a:r>
          </a:p>
          <a:p>
            <a:pPr>
              <a:defRPr sz="1200"/>
            </a:pPr>
            <a:r>
              <a:rPr u="sng">
                <a:solidFill>
                  <a:srgbClr val="0000FF"/>
                </a:solidFill>
                <a:uFill>
                  <a:solidFill>
                    <a:srgbClr val="0000FF"/>
                  </a:solidFill>
                </a:uFill>
                <a:hlinkClick r:id="rId2"/>
              </a:rPr>
              <a:t>jaydorton@5pumpcourt.com</a:t>
            </a:r>
          </a:p>
          <a:p>
            <a:pPr>
              <a:defRPr sz="1200"/>
            </a:pPr>
            <a:r>
              <a:t>020 7632 7852</a:t>
            </a:r>
          </a:p>
          <a:p>
            <a:pPr>
              <a:defRPr sz="1200"/>
            </a:pPr>
            <a:endParaRPr/>
          </a:p>
        </p:txBody>
      </p:sp>
      <p:sp>
        <p:nvSpPr>
          <p:cNvPr id="112" name="TextBox 11"/>
          <p:cNvSpPr txBox="1"/>
          <p:nvPr/>
        </p:nvSpPr>
        <p:spPr>
          <a:xfrm>
            <a:off x="5120288" y="5030825"/>
            <a:ext cx="2716873" cy="62930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1200"/>
            </a:pPr>
            <a:r>
              <a:t>Stephen Bush: Assistant Practice Manager</a:t>
            </a:r>
          </a:p>
          <a:p>
            <a:pPr>
              <a:defRPr sz="1200"/>
            </a:pPr>
            <a:r>
              <a:rPr u="sng">
                <a:solidFill>
                  <a:srgbClr val="0000FF"/>
                </a:solidFill>
                <a:uFill>
                  <a:solidFill>
                    <a:srgbClr val="0000FF"/>
                  </a:solidFill>
                </a:uFill>
                <a:hlinkClick r:id="rId3"/>
              </a:rPr>
              <a:t>stephenbush@5pumpcourt.com</a:t>
            </a:r>
          </a:p>
          <a:p>
            <a:pPr>
              <a:defRPr sz="1200"/>
            </a:pPr>
            <a:r>
              <a:t>020 7632 7851</a:t>
            </a:r>
          </a:p>
        </p:txBody>
      </p:sp>
      <p:sp>
        <p:nvSpPr>
          <p:cNvPr id="113" name="TextBox 7"/>
          <p:cNvSpPr txBox="1"/>
          <p:nvPr/>
        </p:nvSpPr>
        <p:spPr>
          <a:xfrm>
            <a:off x="6489927" y="6022995"/>
            <a:ext cx="2284825" cy="3330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u="sng">
                <a:solidFill>
                  <a:srgbClr val="00007E"/>
                </a:solidFill>
              </a:defRPr>
            </a:lvl1pPr>
          </a:lstStyle>
          <a:p>
            <a:r>
              <a:t>www.5pumpcourt.com</a:t>
            </a:r>
          </a:p>
        </p:txBody>
      </p:sp>
      <p:pic>
        <p:nvPicPr>
          <p:cNvPr id="114" name="Picture 5" descr="Picture 5"/>
          <p:cNvPicPr>
            <a:picLocks noChangeAspect="1"/>
          </p:cNvPicPr>
          <p:nvPr/>
        </p:nvPicPr>
        <p:blipFill>
          <a:blip r:embed="rId4">
            <a:extLst/>
          </a:blip>
          <a:stretch>
            <a:fillRect/>
          </a:stretch>
        </p:blipFill>
        <p:spPr>
          <a:xfrm>
            <a:off x="1763688" y="2060848"/>
            <a:ext cx="2038424" cy="2852936"/>
          </a:xfrm>
          <a:prstGeom prst="rect">
            <a:avLst/>
          </a:prstGeom>
          <a:ln w="12700">
            <a:miter lim="400000"/>
          </a:ln>
        </p:spPr>
      </p:pic>
      <p:pic>
        <p:nvPicPr>
          <p:cNvPr id="115" name="Picture 6" descr="Picture 6"/>
          <p:cNvPicPr>
            <a:picLocks noChangeAspect="1"/>
          </p:cNvPicPr>
          <p:nvPr/>
        </p:nvPicPr>
        <p:blipFill>
          <a:blip r:embed="rId5">
            <a:extLst/>
          </a:blip>
          <a:stretch>
            <a:fillRect/>
          </a:stretch>
        </p:blipFill>
        <p:spPr>
          <a:xfrm>
            <a:off x="5074072" y="2060848"/>
            <a:ext cx="2092200" cy="2852936"/>
          </a:xfrm>
          <a:prstGeom prst="rect">
            <a:avLst/>
          </a:prstGeom>
          <a:ln w="12700">
            <a:miter lim="400000"/>
          </a:ln>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itle 1"/>
          <p:cNvSpPr txBox="1">
            <a:spLocks noGrp="1"/>
          </p:cNvSpPr>
          <p:nvPr>
            <p:ph type="ctrTitle"/>
          </p:nvPr>
        </p:nvSpPr>
        <p:spPr>
          <a:xfrm>
            <a:off x="580020" y="1187461"/>
            <a:ext cx="7844409" cy="576065"/>
          </a:xfrm>
          <a:prstGeom prst="rect">
            <a:avLst/>
          </a:prstGeom>
        </p:spPr>
        <p:txBody>
          <a:bodyPr>
            <a:normAutofit fontScale="90000"/>
          </a:bodyPr>
          <a:lstStyle/>
          <a:p>
            <a:r>
              <a:rPr b="1" dirty="0" smtClean="0"/>
              <a:t>Program</a:t>
            </a:r>
            <a:r>
              <a:rPr lang="en-GB" b="1" dirty="0" smtClean="0"/>
              <a:t>me</a:t>
            </a:r>
            <a:endParaRPr b="1" dirty="0"/>
          </a:p>
        </p:txBody>
      </p:sp>
      <p:sp>
        <p:nvSpPr>
          <p:cNvPr id="32" name="Subtitle 2"/>
          <p:cNvSpPr txBox="1">
            <a:spLocks noGrp="1"/>
          </p:cNvSpPr>
          <p:nvPr>
            <p:ph type="subTitle" idx="1"/>
          </p:nvPr>
        </p:nvSpPr>
        <p:spPr>
          <a:xfrm>
            <a:off x="631794" y="2025698"/>
            <a:ext cx="7792633" cy="3851574"/>
          </a:xfrm>
          <a:prstGeom prst="rect">
            <a:avLst/>
          </a:prstGeom>
        </p:spPr>
        <p:txBody>
          <a:bodyPr/>
          <a:lstStyle/>
          <a:p>
            <a:pPr marL="457200" indent="-457200" algn="l">
              <a:buFont typeface="Arial" panose="020B0604020202020204" pitchFamily="34" charset="0"/>
              <a:buChar char="•"/>
            </a:pPr>
            <a:r>
              <a:rPr lang="en-GB" dirty="0" smtClean="0">
                <a:solidFill>
                  <a:schemeClr val="tx1"/>
                </a:solidFill>
              </a:rPr>
              <a:t>General update: Adrian</a:t>
            </a:r>
          </a:p>
          <a:p>
            <a:pPr marL="457200" indent="-457200" algn="l">
              <a:buFont typeface="Arial" panose="020B0604020202020204" pitchFamily="34" charset="0"/>
              <a:buChar char="•"/>
            </a:pPr>
            <a:r>
              <a:rPr lang="en-GB" dirty="0" smtClean="0">
                <a:solidFill>
                  <a:schemeClr val="tx1"/>
                </a:solidFill>
              </a:rPr>
              <a:t>Special Guardianship: Kemi</a:t>
            </a:r>
          </a:p>
          <a:p>
            <a:pPr marL="457200" indent="-457200" algn="l">
              <a:buFont typeface="Arial" panose="020B0604020202020204" pitchFamily="34" charset="0"/>
              <a:buChar char="•"/>
            </a:pPr>
            <a:r>
              <a:rPr lang="en-GB" dirty="0" smtClean="0">
                <a:solidFill>
                  <a:schemeClr val="tx1"/>
                </a:solidFill>
              </a:rPr>
              <a:t>Forced Marriage Protection Orders: Darren</a:t>
            </a:r>
            <a:endParaRPr dirty="0">
              <a:solidFill>
                <a:schemeClr val="tx1"/>
              </a:solidFill>
            </a:endParaRPr>
          </a:p>
        </p:txBody>
      </p:sp>
      <p:sp>
        <p:nvSpPr>
          <p:cNvPr id="33" name="TextBox 7"/>
          <p:cNvSpPr txBox="1"/>
          <p:nvPr/>
        </p:nvSpPr>
        <p:spPr>
          <a:xfrm>
            <a:off x="6489927" y="6022995"/>
            <a:ext cx="2284825" cy="3330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u="sng">
                <a:solidFill>
                  <a:srgbClr val="00007E"/>
                </a:solidFill>
              </a:defRPr>
            </a:lvl1pPr>
          </a:lstStyle>
          <a:p>
            <a:r>
              <a:t>www.5pumpcourt.com</a:t>
            </a:r>
          </a:p>
        </p:txBody>
      </p:sp>
    </p:spTree>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ctrTitle"/>
          </p:nvPr>
        </p:nvSpPr>
        <p:spPr>
          <a:xfrm>
            <a:off x="580020" y="1187461"/>
            <a:ext cx="7844409" cy="576065"/>
          </a:xfrm>
          <a:prstGeom prst="rect">
            <a:avLst/>
          </a:prstGeom>
        </p:spPr>
        <p:txBody>
          <a:bodyPr>
            <a:normAutofit fontScale="90000"/>
          </a:bodyPr>
          <a:lstStyle/>
          <a:p>
            <a:r>
              <a:t>Thank you</a:t>
            </a:r>
          </a:p>
        </p:txBody>
      </p:sp>
      <p:sp>
        <p:nvSpPr>
          <p:cNvPr id="118" name="Subtitle 2"/>
          <p:cNvSpPr txBox="1">
            <a:spLocks noGrp="1"/>
          </p:cNvSpPr>
          <p:nvPr>
            <p:ph type="subTitle" idx="1"/>
          </p:nvPr>
        </p:nvSpPr>
        <p:spPr>
          <a:xfrm>
            <a:off x="631794" y="2025698"/>
            <a:ext cx="7792633" cy="3851574"/>
          </a:xfrm>
          <a:prstGeom prst="rect">
            <a:avLst/>
          </a:prstGeom>
        </p:spPr>
        <p:txBody>
          <a:bodyPr/>
          <a:lstStyle/>
          <a:p>
            <a:pPr>
              <a:defRPr>
                <a:solidFill>
                  <a:srgbClr val="000000"/>
                </a:solidFill>
              </a:defRPr>
            </a:pPr>
            <a:endParaRPr dirty="0"/>
          </a:p>
          <a:p>
            <a:pPr>
              <a:defRPr>
                <a:solidFill>
                  <a:srgbClr val="000000"/>
                </a:solidFill>
              </a:defRPr>
            </a:pPr>
            <a:r>
              <a:rPr dirty="0"/>
              <a:t>We look forward to seeing you all again soon</a:t>
            </a:r>
          </a:p>
        </p:txBody>
      </p:sp>
      <p:sp>
        <p:nvSpPr>
          <p:cNvPr id="119" name="TextBox 7"/>
          <p:cNvSpPr txBox="1"/>
          <p:nvPr/>
        </p:nvSpPr>
        <p:spPr>
          <a:xfrm>
            <a:off x="6489927" y="6022995"/>
            <a:ext cx="2284825" cy="3330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u="sng">
                <a:solidFill>
                  <a:srgbClr val="00007E"/>
                </a:solidFill>
              </a:defRPr>
            </a:lvl1pPr>
          </a:lstStyle>
          <a:p>
            <a:r>
              <a:rPr dirty="0"/>
              <a:t>www.5pumpcourt.com</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itle 1"/>
          <p:cNvSpPr txBox="1">
            <a:spLocks noGrp="1"/>
          </p:cNvSpPr>
          <p:nvPr>
            <p:ph type="ctrTitle"/>
          </p:nvPr>
        </p:nvSpPr>
        <p:spPr>
          <a:xfrm>
            <a:off x="179511" y="1052736"/>
            <a:ext cx="8640962" cy="1080119"/>
          </a:xfrm>
          <a:prstGeom prst="rect">
            <a:avLst/>
          </a:prstGeom>
        </p:spPr>
        <p:txBody>
          <a:bodyPr>
            <a:normAutofit fontScale="90000"/>
          </a:bodyPr>
          <a:lstStyle/>
          <a:p>
            <a:pPr defTabSz="896111">
              <a:defRPr sz="3528"/>
            </a:pPr>
            <a:r>
              <a:rPr b="1" dirty="0"/>
              <a:t>What’s in it for me? </a:t>
            </a:r>
            <a:br>
              <a:rPr b="1" dirty="0"/>
            </a:br>
            <a:r>
              <a:rPr dirty="0"/>
              <a:t>(Professional Development)</a:t>
            </a:r>
          </a:p>
        </p:txBody>
      </p:sp>
      <p:sp>
        <p:nvSpPr>
          <p:cNvPr id="36" name="Subtitle 2"/>
          <p:cNvSpPr txBox="1">
            <a:spLocks noGrp="1"/>
          </p:cNvSpPr>
          <p:nvPr>
            <p:ph type="subTitle" idx="1"/>
          </p:nvPr>
        </p:nvSpPr>
        <p:spPr>
          <a:xfrm>
            <a:off x="631794" y="2025698"/>
            <a:ext cx="7792633" cy="3851574"/>
          </a:xfrm>
          <a:prstGeom prst="rect">
            <a:avLst/>
          </a:prstGeom>
        </p:spPr>
        <p:txBody>
          <a:bodyPr>
            <a:normAutofit fontScale="92500" lnSpcReduction="10000"/>
          </a:bodyPr>
          <a:lstStyle/>
          <a:p>
            <a:pPr algn="l">
              <a:defRPr>
                <a:solidFill>
                  <a:srgbClr val="000000"/>
                </a:solidFill>
              </a:defRPr>
            </a:pPr>
            <a:endParaRPr dirty="0"/>
          </a:p>
          <a:p>
            <a:pPr algn="l">
              <a:defRPr>
                <a:solidFill>
                  <a:srgbClr val="000000"/>
                </a:solidFill>
              </a:defRPr>
            </a:pPr>
            <a:r>
              <a:rPr dirty="0"/>
              <a:t>This seminar provides CPD in the following areas of the SRA Statement of Solicitor Competence:</a:t>
            </a:r>
          </a:p>
          <a:p>
            <a:pPr marL="457200" indent="-457200" algn="l">
              <a:buClr>
                <a:srgbClr val="00007E"/>
              </a:buClr>
              <a:buSzPct val="100000"/>
              <a:buFont typeface="Arial" panose="020B0604020202020204" pitchFamily="34" charset="0"/>
              <a:buChar char="•"/>
              <a:defRPr>
                <a:solidFill>
                  <a:srgbClr val="000000"/>
                </a:solidFill>
              </a:defRPr>
            </a:pPr>
            <a:r>
              <a:rPr dirty="0"/>
              <a:t>A: Ethics professionalism and judgment – particularly sections A2, A3 and A4</a:t>
            </a:r>
          </a:p>
          <a:p>
            <a:pPr marL="457200" indent="-457200" algn="l">
              <a:buClr>
                <a:srgbClr val="00007E"/>
              </a:buClr>
              <a:buSzPct val="100000"/>
              <a:buFont typeface="Arial" panose="020B0604020202020204" pitchFamily="34" charset="0"/>
              <a:buChar char="•"/>
              <a:defRPr>
                <a:solidFill>
                  <a:srgbClr val="000000"/>
                </a:solidFill>
              </a:defRPr>
            </a:pPr>
            <a:r>
              <a:rPr dirty="0"/>
              <a:t>B: Technical legal practice – particularly section B7</a:t>
            </a:r>
            <a:endParaRPr dirty="0">
              <a:solidFill>
                <a:schemeClr val="tx1"/>
              </a:solidFill>
            </a:endParaRPr>
          </a:p>
        </p:txBody>
      </p:sp>
      <p:sp>
        <p:nvSpPr>
          <p:cNvPr id="37" name="TextBox 7"/>
          <p:cNvSpPr txBox="1"/>
          <p:nvPr/>
        </p:nvSpPr>
        <p:spPr>
          <a:xfrm>
            <a:off x="6489927" y="6022995"/>
            <a:ext cx="2284825" cy="3330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u="sng">
                <a:solidFill>
                  <a:srgbClr val="00007E"/>
                </a:solidFill>
              </a:defRPr>
            </a:lvl1pPr>
          </a:lstStyle>
          <a:p>
            <a:r>
              <a:t>www.5pumpcourt.com</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b="1" dirty="0"/>
              <a:t>Re AV (A Child) (Expert Report)</a:t>
            </a:r>
            <a:r>
              <a:rPr lang="en-GB" dirty="0"/>
              <a:t> [2020] EWCA </a:t>
            </a:r>
            <a:r>
              <a:rPr lang="en-GB" dirty="0" err="1"/>
              <a:t>Civ</a:t>
            </a:r>
            <a:r>
              <a:rPr lang="en-GB" dirty="0"/>
              <a:t> </a:t>
            </a:r>
            <a:r>
              <a:rPr lang="en-GB" dirty="0" smtClean="0"/>
              <a:t>346 [2020</a:t>
            </a:r>
            <a:r>
              <a:rPr lang="en-GB" dirty="0"/>
              <a:t>] 2 FLR 203 March 2020</a:t>
            </a:r>
            <a:br>
              <a:rPr lang="en-GB" dirty="0"/>
            </a:br>
            <a:endParaRPr lang="en-GB" dirty="0"/>
          </a:p>
        </p:txBody>
      </p:sp>
      <p:sp>
        <p:nvSpPr>
          <p:cNvPr id="3" name="Subtitle 2"/>
          <p:cNvSpPr>
            <a:spLocks noGrp="1"/>
          </p:cNvSpPr>
          <p:nvPr>
            <p:ph type="subTitle" idx="1"/>
          </p:nvPr>
        </p:nvSpPr>
        <p:spPr/>
        <p:txBody>
          <a:bodyPr/>
          <a:lstStyle/>
          <a:p>
            <a:r>
              <a:rPr lang="en-GB" i="1" dirty="0"/>
              <a:t>Care proceedings – Expert evidence – Judge refused permission for instruction of a child psychiatrist as an expert witness – Appeal – FPR 2010, Part 25</a:t>
            </a:r>
            <a:endParaRPr lang="en-GB" dirty="0"/>
          </a:p>
          <a:p>
            <a:endParaRPr lang="en-GB" dirty="0"/>
          </a:p>
        </p:txBody>
      </p:sp>
      <p:sp>
        <p:nvSpPr>
          <p:cNvPr id="4" name="TextBox 3"/>
          <p:cNvSpPr txBox="1"/>
          <p:nvPr/>
        </p:nvSpPr>
        <p:spPr>
          <a:xfrm>
            <a:off x="6444208" y="6022995"/>
            <a:ext cx="2376264" cy="369332"/>
          </a:xfrm>
          <a:prstGeom prst="rect">
            <a:avLst/>
          </a:prstGeom>
          <a:noFill/>
        </p:spPr>
        <p:txBody>
          <a:bodyPr wrap="square" rtlCol="0">
            <a:spAutoFit/>
          </a:bodyPr>
          <a:lstStyle/>
          <a:p>
            <a:r>
              <a:rPr lang="en-US" u="sng" dirty="0">
                <a:solidFill>
                  <a:srgbClr val="00007E"/>
                </a:solidFill>
              </a:rPr>
              <a:t>www.5pumpcourt.com</a:t>
            </a:r>
            <a:endParaRPr lang="en-GB" dirty="0">
              <a:solidFill>
                <a:srgbClr val="00007E"/>
              </a:solidFill>
            </a:endParaRPr>
          </a:p>
        </p:txBody>
      </p:sp>
    </p:spTree>
    <p:extLst>
      <p:ext uri="{BB962C8B-B14F-4D97-AF65-F5344CB8AC3E}">
        <p14:creationId xmlns:p14="http://schemas.microsoft.com/office/powerpoint/2010/main" val="327795118"/>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268760"/>
            <a:ext cx="7772400" cy="1902073"/>
          </a:xfrm>
        </p:spPr>
        <p:txBody>
          <a:bodyPr>
            <a:normAutofit fontScale="90000"/>
          </a:bodyPr>
          <a:lstStyle/>
          <a:p>
            <a:r>
              <a:rPr lang="en-GB" b="1" dirty="0"/>
              <a:t>A Local Authority v The Mother and Others</a:t>
            </a:r>
            <a:r>
              <a:rPr lang="en-GB" dirty="0"/>
              <a:t> [2020] EWHC 1162 (Fam [2020] 2 FLR 652 May </a:t>
            </a:r>
            <a:r>
              <a:rPr lang="en-GB" dirty="0" smtClean="0"/>
              <a:t>2020)</a:t>
            </a:r>
            <a:r>
              <a:rPr lang="en-GB" dirty="0"/>
              <a:t/>
            </a:r>
            <a:br>
              <a:rPr lang="en-GB" dirty="0"/>
            </a:br>
            <a:endParaRPr lang="en-GB" dirty="0"/>
          </a:p>
        </p:txBody>
      </p:sp>
      <p:sp>
        <p:nvSpPr>
          <p:cNvPr id="3" name="Subtitle 2"/>
          <p:cNvSpPr>
            <a:spLocks noGrp="1"/>
          </p:cNvSpPr>
          <p:nvPr>
            <p:ph type="subTitle" idx="1"/>
          </p:nvPr>
        </p:nvSpPr>
        <p:spPr/>
        <p:txBody>
          <a:bodyPr/>
          <a:lstStyle/>
          <a:p>
            <a:r>
              <a:rPr lang="en-GB" i="1" dirty="0"/>
              <a:t>Public law children – Whether local authority should be named – Competing rights under European Convention, Arts 8 and 10</a:t>
            </a:r>
            <a:endParaRPr lang="en-GB" dirty="0"/>
          </a:p>
          <a:p>
            <a:endParaRPr lang="en-GB" dirty="0"/>
          </a:p>
        </p:txBody>
      </p:sp>
      <p:sp>
        <p:nvSpPr>
          <p:cNvPr id="4" name="TextBox 3"/>
          <p:cNvSpPr txBox="1"/>
          <p:nvPr/>
        </p:nvSpPr>
        <p:spPr>
          <a:xfrm>
            <a:off x="6444208" y="6022995"/>
            <a:ext cx="2376264" cy="369332"/>
          </a:xfrm>
          <a:prstGeom prst="rect">
            <a:avLst/>
          </a:prstGeom>
          <a:noFill/>
        </p:spPr>
        <p:txBody>
          <a:bodyPr wrap="square" rtlCol="0">
            <a:spAutoFit/>
          </a:bodyPr>
          <a:lstStyle/>
          <a:p>
            <a:r>
              <a:rPr lang="en-US" u="sng" dirty="0">
                <a:solidFill>
                  <a:srgbClr val="00007E"/>
                </a:solidFill>
              </a:rPr>
              <a:t>www.5pumpcourt.com</a:t>
            </a:r>
            <a:endParaRPr lang="en-GB" dirty="0">
              <a:solidFill>
                <a:srgbClr val="00007E"/>
              </a:solidFill>
            </a:endParaRPr>
          </a:p>
        </p:txBody>
      </p:sp>
    </p:spTree>
    <p:extLst>
      <p:ext uri="{BB962C8B-B14F-4D97-AF65-F5344CB8AC3E}">
        <p14:creationId xmlns:p14="http://schemas.microsoft.com/office/powerpoint/2010/main" val="2591979695"/>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FA57B5-2180-4040-93BA-D99BCEDE36CC}"/>
              </a:ext>
            </a:extLst>
          </p:cNvPr>
          <p:cNvSpPr>
            <a:spLocks noGrp="1"/>
          </p:cNvSpPr>
          <p:nvPr>
            <p:ph type="ctrTitle"/>
          </p:nvPr>
        </p:nvSpPr>
        <p:spPr>
          <a:xfrm>
            <a:off x="683568" y="1124744"/>
            <a:ext cx="7772400" cy="1902073"/>
          </a:xfrm>
        </p:spPr>
        <p:txBody>
          <a:bodyPr>
            <a:normAutofit fontScale="90000"/>
          </a:bodyPr>
          <a:lstStyle/>
          <a:p>
            <a:r>
              <a:rPr lang="en-GB" b="1" dirty="0"/>
              <a:t>Local Authority B v X (Mother) and Others</a:t>
            </a:r>
            <a:r>
              <a:rPr lang="en-GB" dirty="0"/>
              <a:t/>
            </a:r>
            <a:br>
              <a:rPr lang="en-GB" dirty="0"/>
            </a:br>
            <a:r>
              <a:rPr lang="en-GB" dirty="0"/>
              <a:t>[2020] EWFC 37 [2020] 2 FLR 784 May </a:t>
            </a:r>
            <a:r>
              <a:rPr lang="en-GB" dirty="0" smtClean="0"/>
              <a:t>2020</a:t>
            </a:r>
            <a:r>
              <a:rPr lang="en-GB" dirty="0"/>
              <a:t> </a:t>
            </a:r>
            <a:br>
              <a:rPr lang="en-GB" dirty="0"/>
            </a:br>
            <a:endParaRPr lang="en-US" dirty="0"/>
          </a:p>
        </p:txBody>
      </p:sp>
      <p:sp>
        <p:nvSpPr>
          <p:cNvPr id="3" name="Subtitle 2">
            <a:extLst>
              <a:ext uri="{FF2B5EF4-FFF2-40B4-BE49-F238E27FC236}">
                <a16:creationId xmlns:a16="http://schemas.microsoft.com/office/drawing/2014/main" xmlns="" id="{42B79D20-7C23-5A40-A032-0C9C676434A0}"/>
              </a:ext>
            </a:extLst>
          </p:cNvPr>
          <p:cNvSpPr>
            <a:spLocks noGrp="1"/>
          </p:cNvSpPr>
          <p:nvPr>
            <p:ph type="subTitle" idx="1"/>
          </p:nvPr>
        </p:nvSpPr>
        <p:spPr/>
        <p:txBody>
          <a:bodyPr/>
          <a:lstStyle/>
          <a:p>
            <a:r>
              <a:rPr lang="en-GB" i="1" dirty="0"/>
              <a:t>Jurisdiction – Care proceedings – Habitual residence – Whether child habitually resident in England and Wales at time court </a:t>
            </a:r>
            <a:r>
              <a:rPr lang="en-GB" i="1" dirty="0" err="1"/>
              <a:t>seised</a:t>
            </a:r>
            <a:r>
              <a:rPr lang="en-GB" i="1" dirty="0"/>
              <a:t> – BIIA, Arts 13, 14</a:t>
            </a:r>
            <a:endParaRPr lang="en-GB" dirty="0"/>
          </a:p>
          <a:p>
            <a:endParaRPr lang="en-US" dirty="0"/>
          </a:p>
        </p:txBody>
      </p:sp>
      <p:sp>
        <p:nvSpPr>
          <p:cNvPr id="4" name="TextBox 3"/>
          <p:cNvSpPr txBox="1"/>
          <p:nvPr/>
        </p:nvSpPr>
        <p:spPr>
          <a:xfrm>
            <a:off x="6444208" y="6022995"/>
            <a:ext cx="2376264" cy="369332"/>
          </a:xfrm>
          <a:prstGeom prst="rect">
            <a:avLst/>
          </a:prstGeom>
          <a:noFill/>
        </p:spPr>
        <p:txBody>
          <a:bodyPr wrap="square" rtlCol="0">
            <a:spAutoFit/>
          </a:bodyPr>
          <a:lstStyle/>
          <a:p>
            <a:r>
              <a:rPr lang="en-US" u="sng" dirty="0">
                <a:solidFill>
                  <a:srgbClr val="00007E"/>
                </a:solidFill>
              </a:rPr>
              <a:t>www.5pumpcourt.com</a:t>
            </a:r>
            <a:endParaRPr lang="en-GB" dirty="0">
              <a:solidFill>
                <a:srgbClr val="00007E"/>
              </a:solidFill>
            </a:endParaRPr>
          </a:p>
        </p:txBody>
      </p:sp>
    </p:spTree>
    <p:extLst>
      <p:ext uri="{BB962C8B-B14F-4D97-AF65-F5344CB8AC3E}">
        <p14:creationId xmlns:p14="http://schemas.microsoft.com/office/powerpoint/2010/main" val="3319010866"/>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61EA34-E0E2-E143-93AA-83528ACBC950}"/>
              </a:ext>
            </a:extLst>
          </p:cNvPr>
          <p:cNvSpPr>
            <a:spLocks noGrp="1"/>
          </p:cNvSpPr>
          <p:nvPr>
            <p:ph type="ctrTitle"/>
          </p:nvPr>
        </p:nvSpPr>
        <p:spPr>
          <a:xfrm>
            <a:off x="593785" y="1122558"/>
            <a:ext cx="7772400" cy="2304256"/>
          </a:xfrm>
        </p:spPr>
        <p:txBody>
          <a:bodyPr>
            <a:normAutofit fontScale="90000"/>
          </a:bodyPr>
          <a:lstStyle/>
          <a:p>
            <a:r>
              <a:rPr lang="en-GB" b="1" dirty="0"/>
              <a:t>A Local Authority v W and Others (Application for Summary Dismissal of Findings)</a:t>
            </a:r>
            <a:r>
              <a:rPr lang="en-GB" dirty="0"/>
              <a:t/>
            </a:r>
            <a:br>
              <a:rPr lang="en-GB" dirty="0"/>
            </a:br>
            <a:r>
              <a:rPr lang="en-GB" dirty="0"/>
              <a:t> [2020] EWFC 40 [2020] 2 FLR 1219 June </a:t>
            </a:r>
            <a:r>
              <a:rPr lang="en-GB" dirty="0" smtClean="0"/>
              <a:t>2020</a:t>
            </a:r>
            <a:endParaRPr lang="en-US" dirty="0"/>
          </a:p>
        </p:txBody>
      </p:sp>
      <p:sp>
        <p:nvSpPr>
          <p:cNvPr id="3" name="Subtitle 2">
            <a:extLst>
              <a:ext uri="{FF2B5EF4-FFF2-40B4-BE49-F238E27FC236}">
                <a16:creationId xmlns:a16="http://schemas.microsoft.com/office/drawing/2014/main" xmlns="" id="{37832E00-3392-E04C-99CB-0EC62536C5B1}"/>
              </a:ext>
            </a:extLst>
          </p:cNvPr>
          <p:cNvSpPr>
            <a:spLocks noGrp="1"/>
          </p:cNvSpPr>
          <p:nvPr>
            <p:ph type="subTitle" idx="1"/>
          </p:nvPr>
        </p:nvSpPr>
        <p:spPr>
          <a:xfrm>
            <a:off x="683568" y="3212976"/>
            <a:ext cx="7704856" cy="3024336"/>
          </a:xfrm>
        </p:spPr>
        <p:txBody>
          <a:bodyPr>
            <a:normAutofit fontScale="40000" lnSpcReduction="20000"/>
          </a:bodyPr>
          <a:lstStyle/>
          <a:p>
            <a:r>
              <a:rPr lang="en-GB" sz="7000" i="1" dirty="0"/>
              <a:t>Care proceedings – Case management – Whether power at case management stage summarily to dismiss disputed findings independent of case management powers under FPR 2010 – FPR 2010, </a:t>
            </a:r>
            <a:r>
              <a:rPr lang="en-GB" sz="7000" i="1" dirty="0" err="1"/>
              <a:t>rr</a:t>
            </a:r>
            <a:r>
              <a:rPr lang="en-GB" sz="7000" i="1" dirty="0"/>
              <a:t> 1, 4, 12.25(1)(c)</a:t>
            </a:r>
            <a:endParaRPr lang="en-GB" sz="7000" dirty="0"/>
          </a:p>
          <a:p>
            <a:endParaRPr lang="en-US" dirty="0"/>
          </a:p>
        </p:txBody>
      </p:sp>
      <p:sp>
        <p:nvSpPr>
          <p:cNvPr id="4" name="TextBox 3"/>
          <p:cNvSpPr txBox="1"/>
          <p:nvPr/>
        </p:nvSpPr>
        <p:spPr>
          <a:xfrm>
            <a:off x="6444208" y="6022995"/>
            <a:ext cx="2376264" cy="369332"/>
          </a:xfrm>
          <a:prstGeom prst="rect">
            <a:avLst/>
          </a:prstGeom>
          <a:noFill/>
        </p:spPr>
        <p:txBody>
          <a:bodyPr wrap="square" rtlCol="0">
            <a:spAutoFit/>
          </a:bodyPr>
          <a:lstStyle/>
          <a:p>
            <a:r>
              <a:rPr lang="en-US" u="sng" dirty="0">
                <a:solidFill>
                  <a:srgbClr val="00007E"/>
                </a:solidFill>
              </a:rPr>
              <a:t>www.5pumpcourt.com</a:t>
            </a:r>
            <a:endParaRPr lang="en-GB" dirty="0">
              <a:solidFill>
                <a:srgbClr val="00007E"/>
              </a:solidFill>
            </a:endParaRPr>
          </a:p>
        </p:txBody>
      </p:sp>
    </p:spTree>
    <p:extLst>
      <p:ext uri="{BB962C8B-B14F-4D97-AF65-F5344CB8AC3E}">
        <p14:creationId xmlns:p14="http://schemas.microsoft.com/office/powerpoint/2010/main" val="217710790"/>
      </p:ext>
    </p:extLst>
  </p:cSld>
  <p:clrMapOvr>
    <a:masterClrMapping/>
  </p:clrMapOvr>
  <p:transition spd="med"/>
</p:sld>
</file>

<file path=ppt/theme/theme1.xml><?xml version="1.0" encoding="utf-8"?>
<a:theme xmlns:a="http://schemas.openxmlformats.org/drawingml/2006/main" name="2_Office Theme">
  <a:themeElements>
    <a:clrScheme name="2_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2_Office Theme">
      <a:majorFont>
        <a:latin typeface="Calibri"/>
        <a:ea typeface="Calibri"/>
        <a:cs typeface="Calibri"/>
      </a:majorFont>
      <a:minorFont>
        <a:latin typeface="Verdana"/>
        <a:ea typeface="Verdana"/>
        <a:cs typeface="Verdana"/>
      </a:minorFont>
    </a:fontScheme>
    <a:fmtScheme name="2_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_Office Theme">
  <a:themeElements>
    <a:clrScheme name="2_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2_Office Theme">
      <a:majorFont>
        <a:latin typeface="Calibri"/>
        <a:ea typeface="Calibri"/>
        <a:cs typeface="Calibri"/>
      </a:majorFont>
      <a:minorFont>
        <a:latin typeface="Verdana"/>
        <a:ea typeface="Verdana"/>
        <a:cs typeface="Verdana"/>
      </a:minorFont>
    </a:fontScheme>
    <a:fmtScheme name="2_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193</TotalTime>
  <Words>1868</Words>
  <Application>Microsoft Office PowerPoint</Application>
  <PresentationFormat>On-screen Show (4:3)</PresentationFormat>
  <Paragraphs>180</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2_Office Theme</vt:lpstr>
      <vt:lpstr>Welcome to  “Case update, including special guardianship”</vt:lpstr>
      <vt:lpstr>Context</vt:lpstr>
      <vt:lpstr>Our presenters</vt:lpstr>
      <vt:lpstr>Programme</vt:lpstr>
      <vt:lpstr>What’s in it for me?  (Professional Development)</vt:lpstr>
      <vt:lpstr>Re AV (A Child) (Expert Report) [2020] EWCA Civ 346 [2020] 2 FLR 203 March 2020 </vt:lpstr>
      <vt:lpstr>A Local Authority v The Mother and Others [2020] EWHC 1162 (Fam [2020] 2 FLR 652 May 2020) </vt:lpstr>
      <vt:lpstr>Local Authority B v X (Mother) and Others [2020] EWFC 37 [2020] 2 FLR 784 May 2020  </vt:lpstr>
      <vt:lpstr>A Local Authority v W and Others (Application for Summary Dismissal of Findings)  [2020] EWFC 40 [2020] 2 FLR 1219 June 2020</vt:lpstr>
      <vt:lpstr>B-T (A Child) (Threshold Conditions) [2020] EWCA Civ 697 [2020] 2 FLR 1016 June 2020  </vt:lpstr>
      <vt:lpstr>Re C (Lay Advocates) (No.2)  [2020] EWHC 1762 (Fam) July 2020</vt:lpstr>
      <vt:lpstr>   Care proceedings – B (A Child) (Designated Local Authority) [2020] EWCA Civ 1673[2021] Fam Law 341 March 2021   </vt:lpstr>
      <vt:lpstr>     Care proceedings: evidence – Re JB (A Child) (Sexual Abuse Allegations) [2021] EWCA Civ 46 [2021] Fam Law 484 April 2021     </vt:lpstr>
      <vt:lpstr> In the matter of W (A Child) RW - and - Neath Port Talbot County Borough Council [1] [2013] EWCA Civ 1227  </vt:lpstr>
      <vt:lpstr>Section 14A Children Act 1989 Special Guardianship Orders</vt:lpstr>
      <vt:lpstr>Section 14A Children Act 1989 Special Guardianship Orders</vt:lpstr>
      <vt:lpstr>P-S (Children) [2018] EWCA Civ 1407</vt:lpstr>
      <vt:lpstr>What effect does the need to test the placement have on day to day practice?</vt:lpstr>
      <vt:lpstr>June 2020: Family Justice Council Public Law Working Group</vt:lpstr>
      <vt:lpstr>March 2021: final report of the President’s Public Law Working Group</vt:lpstr>
      <vt:lpstr>Re J, G and H (Children: Supervision Orders) [2021] EWHC 884 (Fam)</vt:lpstr>
      <vt:lpstr>Re A - Reported decision of HHJ Middleton-Roy heard on 14th, 15th, 19th and 21st April 2021</vt:lpstr>
      <vt:lpstr>Re F &amp; G (Discharge of Special Guardianship Order) [2021] EWCA Civ 622</vt:lpstr>
      <vt:lpstr>A County Council v M &amp; H &amp; T [2021] EWFC 35</vt:lpstr>
      <vt:lpstr>Salford CC v W and Others (Religion and Declaration of Looked After Status) [2021] EWHC 61 (Fam)</vt:lpstr>
      <vt:lpstr>Forced Marriage Protection Order Family Law Act 1996</vt:lpstr>
      <vt:lpstr>The Law Family Law Act 1996 - Forced Marriage</vt:lpstr>
      <vt:lpstr>Section 63A</vt:lpstr>
      <vt:lpstr>Section 63B</vt:lpstr>
      <vt:lpstr>Section 63C</vt:lpstr>
      <vt:lpstr>Section 63CA</vt:lpstr>
      <vt:lpstr>Re K (Forced Marriage: Passport Order) [2020] EWCA Civ 190</vt:lpstr>
      <vt:lpstr>A Route Map</vt:lpstr>
      <vt:lpstr>A Route Map</vt:lpstr>
      <vt:lpstr>A Route Map</vt:lpstr>
      <vt:lpstr>A Route Map</vt:lpstr>
      <vt:lpstr>McFarlane P</vt:lpstr>
      <vt:lpstr>Any questions?</vt:lpstr>
      <vt:lpstr>Contact us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“Case update, including special guardianship”</dc:title>
  <dc:creator>Clare Kelly</dc:creator>
  <cp:lastModifiedBy>Clare Kelly</cp:lastModifiedBy>
  <cp:revision>9</cp:revision>
  <dcterms:modified xsi:type="dcterms:W3CDTF">2021-06-11T12:02:21Z</dcterms:modified>
</cp:coreProperties>
</file>